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2" r:id="rId4"/>
    <p:sldId id="259" r:id="rId5"/>
    <p:sldId id="258" r:id="rId6"/>
    <p:sldId id="266" r:id="rId7"/>
    <p:sldId id="263" r:id="rId8"/>
    <p:sldId id="260" r:id="rId9"/>
    <p:sldId id="261" r:id="rId10"/>
    <p:sldId id="264" r:id="rId11"/>
    <p:sldId id="271" r:id="rId12"/>
    <p:sldId id="273" r:id="rId13"/>
    <p:sldId id="274" r:id="rId14"/>
    <p:sldId id="269" r:id="rId15"/>
    <p:sldId id="262" r:id="rId16"/>
    <p:sldId id="265" r:id="rId17"/>
    <p:sldId id="270" r:id="rId18"/>
    <p:sldId id="267"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A92D88-ED98-45A3-8B33-32188F9EB4BF}">
          <p14:sldIdLst>
            <p14:sldId id="256"/>
          </p14:sldIdLst>
        </p14:section>
        <p14:section name="Untitled Section" id="{453E7BAD-8C45-4D4D-8FF0-CD18F6E72320}">
          <p14:sldIdLst>
            <p14:sldId id="257"/>
            <p14:sldId id="272"/>
            <p14:sldId id="259"/>
            <p14:sldId id="258"/>
            <p14:sldId id="266"/>
            <p14:sldId id="263"/>
            <p14:sldId id="260"/>
            <p14:sldId id="261"/>
            <p14:sldId id="264"/>
            <p14:sldId id="271"/>
            <p14:sldId id="273"/>
            <p14:sldId id="274"/>
            <p14:sldId id="269"/>
            <p14:sldId id="262"/>
            <p14:sldId id="265"/>
            <p14:sldId id="270"/>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p:cViewPr varScale="1">
        <p:scale>
          <a:sx n="124" d="100"/>
          <a:sy n="124" d="100"/>
        </p:scale>
        <p:origin x="1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17F54F-9E13-4DA0-9E8F-D230188568A0}"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37354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7F54F-9E13-4DA0-9E8F-D230188568A0}"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338064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7F54F-9E13-4DA0-9E8F-D230188568A0}"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7DD520-AA4B-4A45-827E-16DD9C5348F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288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F17F54F-9E13-4DA0-9E8F-D230188568A0}"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4080215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F17F54F-9E13-4DA0-9E8F-D230188568A0}"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7DD520-AA4B-4A45-827E-16DD9C5348F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44887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F17F54F-9E13-4DA0-9E8F-D230188568A0}"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4063838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7F54F-9E13-4DA0-9E8F-D230188568A0}"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162786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7F54F-9E13-4DA0-9E8F-D230188568A0}"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260941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7F54F-9E13-4DA0-9E8F-D230188568A0}"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157972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7F54F-9E13-4DA0-9E8F-D230188568A0}"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410456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17F54F-9E13-4DA0-9E8F-D230188568A0}"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350267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17F54F-9E13-4DA0-9E8F-D230188568A0}" type="datetimeFigureOut">
              <a:rPr lang="en-US" smtClean="0"/>
              <a:t>11/11/2022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51999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17F54F-9E13-4DA0-9E8F-D230188568A0}" type="datetimeFigureOut">
              <a:rPr lang="en-US" smtClean="0"/>
              <a:t>11/11/2022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426520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7F54F-9E13-4DA0-9E8F-D230188568A0}" type="datetimeFigureOut">
              <a:rPr lang="en-US" smtClean="0"/>
              <a:t>11/11/2022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304864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17F54F-9E13-4DA0-9E8F-D230188568A0}"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145551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17F54F-9E13-4DA0-9E8F-D230188568A0}"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7DD520-AA4B-4A45-827E-16DD9C5348F4}" type="slidenum">
              <a:rPr lang="en-US" smtClean="0"/>
              <a:t>‹#›</a:t>
            </a:fld>
            <a:endParaRPr lang="en-US"/>
          </a:p>
        </p:txBody>
      </p:sp>
    </p:spTree>
    <p:extLst>
      <p:ext uri="{BB962C8B-B14F-4D97-AF65-F5344CB8AC3E}">
        <p14:creationId xmlns:p14="http://schemas.microsoft.com/office/powerpoint/2010/main" val="239655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17F54F-9E13-4DA0-9E8F-D230188568A0}" type="datetimeFigureOut">
              <a:rPr lang="en-US" smtClean="0"/>
              <a:t>11/11/2022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7DD520-AA4B-4A45-827E-16DD9C5348F4}" type="slidenum">
              <a:rPr lang="en-US" smtClean="0"/>
              <a:t>‹#›</a:t>
            </a:fld>
            <a:endParaRPr lang="en-US"/>
          </a:p>
        </p:txBody>
      </p:sp>
    </p:spTree>
    <p:extLst>
      <p:ext uri="{BB962C8B-B14F-4D97-AF65-F5344CB8AC3E}">
        <p14:creationId xmlns:p14="http://schemas.microsoft.com/office/powerpoint/2010/main" val="3749884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361F-0F25-514C-56F0-2C6EA397E996}"/>
              </a:ext>
            </a:extLst>
          </p:cNvPr>
          <p:cNvSpPr>
            <a:spLocks noGrp="1"/>
          </p:cNvSpPr>
          <p:nvPr>
            <p:ph type="ctrTitle"/>
          </p:nvPr>
        </p:nvSpPr>
        <p:spPr/>
        <p:txBody>
          <a:bodyPr>
            <a:normAutofit/>
          </a:bodyPr>
          <a:lstStyle/>
          <a:p>
            <a:r>
              <a:rPr lang="en-US" dirty="0"/>
              <a:t>Coconino Amateur Radio Club</a:t>
            </a:r>
          </a:p>
        </p:txBody>
      </p:sp>
      <p:sp>
        <p:nvSpPr>
          <p:cNvPr id="3" name="Subtitle 2">
            <a:extLst>
              <a:ext uri="{FF2B5EF4-FFF2-40B4-BE49-F238E27FC236}">
                <a16:creationId xmlns:a16="http://schemas.microsoft.com/office/drawing/2014/main" id="{0210CEF0-605C-DDCB-87DE-2B6603384E3F}"/>
              </a:ext>
            </a:extLst>
          </p:cNvPr>
          <p:cNvSpPr>
            <a:spLocks noGrp="1"/>
          </p:cNvSpPr>
          <p:nvPr>
            <p:ph type="subTitle" idx="1"/>
          </p:nvPr>
        </p:nvSpPr>
        <p:spPr/>
        <p:txBody>
          <a:bodyPr/>
          <a:lstStyle/>
          <a:p>
            <a:r>
              <a:rPr lang="en-US" dirty="0"/>
              <a:t>Flagstaff, AZ</a:t>
            </a:r>
          </a:p>
        </p:txBody>
      </p:sp>
    </p:spTree>
    <p:extLst>
      <p:ext uri="{BB962C8B-B14F-4D97-AF65-F5344CB8AC3E}">
        <p14:creationId xmlns:p14="http://schemas.microsoft.com/office/powerpoint/2010/main" val="35557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84EA-8382-C34E-26D8-2E6E41E334DB}"/>
              </a:ext>
            </a:extLst>
          </p:cNvPr>
          <p:cNvSpPr>
            <a:spLocks noGrp="1"/>
          </p:cNvSpPr>
          <p:nvPr>
            <p:ph type="title"/>
          </p:nvPr>
        </p:nvSpPr>
        <p:spPr/>
        <p:txBody>
          <a:bodyPr>
            <a:normAutofit/>
          </a:bodyPr>
          <a:lstStyle/>
          <a:p>
            <a:r>
              <a:rPr lang="en-US" sz="2000" dirty="0"/>
              <a:t>Proposed Calendar for 2023</a:t>
            </a:r>
          </a:p>
        </p:txBody>
      </p:sp>
      <p:sp>
        <p:nvSpPr>
          <p:cNvPr id="8" name="Content Placeholder 7">
            <a:extLst>
              <a:ext uri="{FF2B5EF4-FFF2-40B4-BE49-F238E27FC236}">
                <a16:creationId xmlns:a16="http://schemas.microsoft.com/office/drawing/2014/main" id="{35EA1813-64A4-197D-2AA3-89DCAA592C7F}"/>
              </a:ext>
            </a:extLst>
          </p:cNvPr>
          <p:cNvSpPr>
            <a:spLocks noGrp="1"/>
          </p:cNvSpPr>
          <p:nvPr>
            <p:ph sz="half" idx="1"/>
          </p:nvPr>
        </p:nvSpPr>
        <p:spPr>
          <a:xfrm>
            <a:off x="2325757" y="1144988"/>
            <a:ext cx="4246493" cy="4766234"/>
          </a:xfrm>
        </p:spPr>
        <p:txBody>
          <a:bodyPr>
            <a:normAutofit/>
          </a:bodyPr>
          <a:lstStyle/>
          <a:p>
            <a:pPr marL="0" indent="0">
              <a:spcBef>
                <a:spcPts val="0"/>
              </a:spcBef>
              <a:buNone/>
            </a:pPr>
            <a:r>
              <a:rPr lang="en-US" sz="1400" dirty="0"/>
              <a:t>January 12: General Business Meeting</a:t>
            </a:r>
          </a:p>
          <a:p>
            <a:pPr marL="0" indent="0">
              <a:spcBef>
                <a:spcPts val="0"/>
              </a:spcBef>
              <a:buNone/>
            </a:pPr>
            <a:r>
              <a:rPr lang="en-US" sz="1400" dirty="0"/>
              <a:t>January 14: Breakfast Social 50/50 raffle</a:t>
            </a:r>
          </a:p>
          <a:p>
            <a:pPr marL="0" indent="0">
              <a:spcBef>
                <a:spcPts val="0"/>
              </a:spcBef>
              <a:buNone/>
            </a:pPr>
            <a:r>
              <a:rPr lang="en-US" sz="1400" dirty="0"/>
              <a:t>January 28/29: Winter Field- Phil Brunner</a:t>
            </a:r>
          </a:p>
          <a:p>
            <a:pPr marL="0" indent="0">
              <a:spcBef>
                <a:spcPts val="0"/>
              </a:spcBef>
              <a:buNone/>
            </a:pPr>
            <a:endParaRPr lang="en-US" sz="1400" dirty="0"/>
          </a:p>
          <a:p>
            <a:pPr marL="0" indent="0">
              <a:spcBef>
                <a:spcPts val="0"/>
              </a:spcBef>
              <a:buNone/>
            </a:pPr>
            <a:r>
              <a:rPr lang="en-US" sz="1400" dirty="0"/>
              <a:t>February 9: General Business Meeting</a:t>
            </a:r>
          </a:p>
          <a:p>
            <a:pPr marL="0" indent="0">
              <a:spcBef>
                <a:spcPts val="0"/>
              </a:spcBef>
              <a:buNone/>
            </a:pPr>
            <a:r>
              <a:rPr lang="en-US" sz="1400" dirty="0"/>
              <a:t>February 11: Breakfast Social 50/50 raffle</a:t>
            </a:r>
          </a:p>
          <a:p>
            <a:pPr marL="0" indent="0">
              <a:spcBef>
                <a:spcPts val="0"/>
              </a:spcBef>
              <a:buNone/>
            </a:pPr>
            <a:endParaRPr lang="en-US" sz="1400" dirty="0"/>
          </a:p>
          <a:p>
            <a:pPr marL="0" indent="0">
              <a:spcBef>
                <a:spcPts val="0"/>
              </a:spcBef>
              <a:buNone/>
            </a:pPr>
            <a:r>
              <a:rPr lang="en-US" sz="1400" dirty="0"/>
              <a:t>March 9: General Business Meeting</a:t>
            </a:r>
          </a:p>
          <a:p>
            <a:pPr marL="0" indent="0">
              <a:spcBef>
                <a:spcPts val="0"/>
              </a:spcBef>
              <a:buNone/>
            </a:pPr>
            <a:r>
              <a:rPr lang="en-US" sz="1400" dirty="0"/>
              <a:t>March 11: Breakfast Social 50/50 raffle</a:t>
            </a:r>
          </a:p>
          <a:p>
            <a:pPr marL="0" indent="0">
              <a:spcBef>
                <a:spcPts val="0"/>
              </a:spcBef>
              <a:buNone/>
            </a:pPr>
            <a:endParaRPr lang="en-US" sz="1400" dirty="0"/>
          </a:p>
          <a:p>
            <a:pPr marL="0" indent="0">
              <a:spcBef>
                <a:spcPts val="0"/>
              </a:spcBef>
              <a:buNone/>
            </a:pPr>
            <a:r>
              <a:rPr lang="en-US" sz="1400" dirty="0"/>
              <a:t>April: STEM TBD</a:t>
            </a:r>
          </a:p>
          <a:p>
            <a:pPr marL="0" indent="0">
              <a:spcBef>
                <a:spcPts val="0"/>
              </a:spcBef>
              <a:buNone/>
            </a:pPr>
            <a:r>
              <a:rPr lang="en-US" sz="1400" dirty="0"/>
              <a:t>April 13: General Business Meeting</a:t>
            </a:r>
          </a:p>
          <a:p>
            <a:pPr marL="0" indent="0">
              <a:spcBef>
                <a:spcPts val="0"/>
              </a:spcBef>
              <a:buNone/>
            </a:pPr>
            <a:r>
              <a:rPr lang="en-US" sz="1400" dirty="0"/>
              <a:t>April 15: Breakfast Social 50/50 raffle</a:t>
            </a:r>
          </a:p>
          <a:p>
            <a:pPr marL="0" indent="0">
              <a:spcBef>
                <a:spcPts val="0"/>
              </a:spcBef>
              <a:buNone/>
            </a:pPr>
            <a:endParaRPr lang="en-US" sz="1400" dirty="0"/>
          </a:p>
          <a:p>
            <a:pPr marL="0" indent="0">
              <a:spcBef>
                <a:spcPts val="0"/>
              </a:spcBef>
              <a:buNone/>
            </a:pPr>
            <a:r>
              <a:rPr lang="en-US" sz="1400" dirty="0"/>
              <a:t>May 11: General Business Meeting</a:t>
            </a:r>
          </a:p>
          <a:p>
            <a:pPr marL="0" indent="0">
              <a:spcBef>
                <a:spcPts val="0"/>
              </a:spcBef>
              <a:buNone/>
            </a:pPr>
            <a:r>
              <a:rPr lang="en-US" sz="1400" dirty="0"/>
              <a:t>May 13: Breakfast Social 50/50 raffle</a:t>
            </a:r>
          </a:p>
          <a:p>
            <a:pPr marL="0" indent="0">
              <a:spcBef>
                <a:spcPts val="0"/>
              </a:spcBef>
              <a:buNone/>
            </a:pPr>
            <a:endParaRPr lang="en-US" sz="1400" dirty="0"/>
          </a:p>
          <a:p>
            <a:pPr marL="0" indent="0">
              <a:spcBef>
                <a:spcPts val="0"/>
              </a:spcBef>
              <a:buNone/>
            </a:pPr>
            <a:r>
              <a:rPr lang="en-US" sz="1400" dirty="0"/>
              <a:t>June 3: Sacred Mtn Prayer Run- Dan Shearer</a:t>
            </a:r>
          </a:p>
          <a:p>
            <a:pPr marL="0" indent="0">
              <a:spcBef>
                <a:spcPts val="0"/>
              </a:spcBef>
              <a:buNone/>
            </a:pPr>
            <a:r>
              <a:rPr lang="en-US" sz="1400" dirty="0"/>
              <a:t>June 8: General Business Meeting</a:t>
            </a:r>
          </a:p>
          <a:p>
            <a:pPr marL="0" indent="0">
              <a:spcBef>
                <a:spcPts val="0"/>
              </a:spcBef>
              <a:buNone/>
            </a:pPr>
            <a:r>
              <a:rPr lang="en-US" sz="1400" dirty="0"/>
              <a:t>June 10: Club Picnic 50/50 raffle</a:t>
            </a:r>
          </a:p>
          <a:p>
            <a:pPr marL="0" indent="0">
              <a:spcBef>
                <a:spcPts val="0"/>
              </a:spcBef>
              <a:buNone/>
            </a:pPr>
            <a:r>
              <a:rPr lang="en-US" sz="1400" dirty="0"/>
              <a:t>June 24/25: Field Day</a:t>
            </a:r>
          </a:p>
          <a:p>
            <a:pPr marL="0" indent="0">
              <a:spcBef>
                <a:spcPts val="0"/>
              </a:spcBef>
              <a:buNone/>
            </a:pPr>
            <a:endParaRPr lang="en-US" sz="1400" dirty="0"/>
          </a:p>
          <a:p>
            <a:pPr marL="0" indent="0">
              <a:spcBef>
                <a:spcPts val="0"/>
              </a:spcBef>
              <a:buNone/>
            </a:pPr>
            <a:endParaRPr lang="en-US" sz="1400" dirty="0"/>
          </a:p>
          <a:p>
            <a:pPr marL="0" indent="0">
              <a:buNone/>
            </a:pPr>
            <a:endParaRPr lang="en-US" dirty="0"/>
          </a:p>
        </p:txBody>
      </p:sp>
      <p:sp>
        <p:nvSpPr>
          <p:cNvPr id="9" name="Content Placeholder 8">
            <a:extLst>
              <a:ext uri="{FF2B5EF4-FFF2-40B4-BE49-F238E27FC236}">
                <a16:creationId xmlns:a16="http://schemas.microsoft.com/office/drawing/2014/main" id="{5BFE06AC-AD24-9B98-8F59-BAC3A87027A5}"/>
              </a:ext>
            </a:extLst>
          </p:cNvPr>
          <p:cNvSpPr>
            <a:spLocks noGrp="1"/>
          </p:cNvSpPr>
          <p:nvPr>
            <p:ph sz="half" idx="2"/>
          </p:nvPr>
        </p:nvSpPr>
        <p:spPr>
          <a:xfrm>
            <a:off x="6748670" y="1089439"/>
            <a:ext cx="4550194" cy="5003248"/>
          </a:xfrm>
        </p:spPr>
        <p:txBody>
          <a:bodyPr>
            <a:noAutofit/>
          </a:bodyPr>
          <a:lstStyle/>
          <a:p>
            <a:pPr marL="0" indent="0">
              <a:spcBef>
                <a:spcPts val="0"/>
              </a:spcBef>
              <a:buNone/>
            </a:pPr>
            <a:r>
              <a:rPr lang="en-US" sz="1400" dirty="0"/>
              <a:t>July 4: Munds Park Parade</a:t>
            </a:r>
          </a:p>
          <a:p>
            <a:pPr marL="0" indent="0">
              <a:spcBef>
                <a:spcPts val="0"/>
              </a:spcBef>
              <a:buNone/>
            </a:pPr>
            <a:r>
              <a:rPr lang="en-US" sz="1400" dirty="0"/>
              <a:t>July 8: Breakfast Social 50/50 raffle</a:t>
            </a:r>
          </a:p>
          <a:p>
            <a:pPr marL="0" indent="0">
              <a:spcBef>
                <a:spcPts val="0"/>
              </a:spcBef>
              <a:buNone/>
            </a:pPr>
            <a:r>
              <a:rPr lang="en-US" sz="1400" dirty="0"/>
              <a:t>July 13: General Business Meeting</a:t>
            </a:r>
          </a:p>
          <a:p>
            <a:pPr marL="0" indent="0">
              <a:spcBef>
                <a:spcPts val="0"/>
              </a:spcBef>
              <a:buNone/>
            </a:pPr>
            <a:endParaRPr lang="en-US" sz="1400" dirty="0"/>
          </a:p>
          <a:p>
            <a:pPr marL="0" indent="0">
              <a:spcBef>
                <a:spcPts val="0"/>
              </a:spcBef>
              <a:buNone/>
            </a:pPr>
            <a:r>
              <a:rPr lang="en-US" sz="1400" dirty="0"/>
              <a:t>August 5: Flag2GC Bike Ride- Andrew, WA7DPS</a:t>
            </a:r>
          </a:p>
          <a:p>
            <a:pPr marL="0" indent="0">
              <a:spcBef>
                <a:spcPts val="0"/>
              </a:spcBef>
              <a:buNone/>
            </a:pPr>
            <a:r>
              <a:rPr lang="en-US" sz="1400" dirty="0"/>
              <a:t>August 10: General Business Meeting</a:t>
            </a:r>
          </a:p>
          <a:p>
            <a:pPr marL="0" indent="0">
              <a:spcBef>
                <a:spcPts val="0"/>
              </a:spcBef>
              <a:buNone/>
            </a:pPr>
            <a:r>
              <a:rPr lang="en-US" sz="1400" dirty="0"/>
              <a:t>August 12: BB/BS Half Marathon</a:t>
            </a:r>
          </a:p>
          <a:p>
            <a:pPr marL="0" indent="0">
              <a:spcBef>
                <a:spcPts val="0"/>
              </a:spcBef>
              <a:buNone/>
            </a:pPr>
            <a:endParaRPr lang="en-US" sz="1400" dirty="0"/>
          </a:p>
          <a:p>
            <a:pPr marL="0" indent="0">
              <a:spcBef>
                <a:spcPts val="0"/>
              </a:spcBef>
              <a:buNone/>
            </a:pPr>
            <a:r>
              <a:rPr lang="en-US" sz="1400" dirty="0"/>
              <a:t>September 4: Williams Labor Day Run- Glen Davis</a:t>
            </a:r>
          </a:p>
          <a:p>
            <a:pPr marL="0" indent="0">
              <a:spcBef>
                <a:spcPts val="0"/>
              </a:spcBef>
              <a:buNone/>
            </a:pPr>
            <a:r>
              <a:rPr lang="en-US" sz="1400" dirty="0"/>
              <a:t>September 14: General Business Meeting</a:t>
            </a:r>
          </a:p>
          <a:p>
            <a:pPr marL="0" indent="0">
              <a:spcBef>
                <a:spcPts val="0"/>
              </a:spcBef>
              <a:buNone/>
            </a:pPr>
            <a:r>
              <a:rPr lang="en-US" sz="1400" dirty="0"/>
              <a:t>September 16/17: Stagecoach 100 Run</a:t>
            </a:r>
          </a:p>
          <a:p>
            <a:pPr marL="0" indent="0">
              <a:spcBef>
                <a:spcPts val="0"/>
              </a:spcBef>
              <a:buNone/>
            </a:pPr>
            <a:r>
              <a:rPr lang="en-US" sz="1400" dirty="0"/>
              <a:t>September 23: End of Summer Picnic 50/50 raffle</a:t>
            </a:r>
          </a:p>
          <a:p>
            <a:pPr marL="0" indent="0">
              <a:spcBef>
                <a:spcPts val="0"/>
              </a:spcBef>
              <a:buNone/>
            </a:pPr>
            <a:endParaRPr lang="en-US" sz="1400" dirty="0"/>
          </a:p>
          <a:p>
            <a:pPr marL="0" indent="0">
              <a:spcBef>
                <a:spcPts val="0"/>
              </a:spcBef>
              <a:buNone/>
            </a:pPr>
            <a:r>
              <a:rPr lang="en-US" sz="1400" dirty="0"/>
              <a:t>October 12: General Business Meeting</a:t>
            </a:r>
          </a:p>
          <a:p>
            <a:pPr marL="0" indent="0">
              <a:spcBef>
                <a:spcPts val="0"/>
              </a:spcBef>
              <a:buNone/>
            </a:pPr>
            <a:r>
              <a:rPr lang="en-US" sz="1400" dirty="0"/>
              <a:t>October : </a:t>
            </a:r>
            <a:r>
              <a:rPr lang="en-US" sz="1400" dirty="0" err="1"/>
              <a:t>Soulstice</a:t>
            </a:r>
            <a:r>
              <a:rPr lang="en-US" sz="1400" dirty="0"/>
              <a:t> Run- BB/BS- TBD- Bill Smith</a:t>
            </a:r>
          </a:p>
          <a:p>
            <a:pPr marL="0" indent="0">
              <a:spcBef>
                <a:spcPts val="0"/>
              </a:spcBef>
              <a:buNone/>
            </a:pPr>
            <a:endParaRPr lang="en-US" sz="1400" dirty="0"/>
          </a:p>
          <a:p>
            <a:pPr marL="0" indent="0">
              <a:spcBef>
                <a:spcPts val="0"/>
              </a:spcBef>
              <a:buNone/>
            </a:pPr>
            <a:r>
              <a:rPr lang="en-US" sz="1400" dirty="0"/>
              <a:t>November TBD: Girls on the Run- Glen Davis</a:t>
            </a:r>
          </a:p>
          <a:p>
            <a:pPr marL="0" indent="0">
              <a:spcBef>
                <a:spcPts val="0"/>
              </a:spcBef>
              <a:buNone/>
            </a:pPr>
            <a:r>
              <a:rPr lang="en-US" sz="1400" dirty="0"/>
              <a:t>November 9: General Business Meeting</a:t>
            </a:r>
          </a:p>
          <a:p>
            <a:pPr marL="0" indent="0">
              <a:spcBef>
                <a:spcPts val="0"/>
              </a:spcBef>
              <a:buNone/>
            </a:pPr>
            <a:r>
              <a:rPr lang="en-US" sz="1400" dirty="0"/>
              <a:t>November 11:  Breakfast Social 50/50 raffle</a:t>
            </a:r>
          </a:p>
          <a:p>
            <a:pPr marL="0" indent="0">
              <a:spcBef>
                <a:spcPts val="0"/>
              </a:spcBef>
              <a:buNone/>
            </a:pPr>
            <a:endParaRPr lang="en-US" sz="1400" dirty="0"/>
          </a:p>
          <a:p>
            <a:pPr marL="0" indent="0">
              <a:spcBef>
                <a:spcPts val="0"/>
              </a:spcBef>
              <a:buNone/>
            </a:pPr>
            <a:r>
              <a:rPr lang="en-US" sz="1400" dirty="0"/>
              <a:t>December 3: </a:t>
            </a:r>
            <a:r>
              <a:rPr lang="en-US" sz="1400" dirty="0" err="1"/>
              <a:t>Skywarn</a:t>
            </a:r>
            <a:r>
              <a:rPr lang="en-US" sz="1400" dirty="0"/>
              <a:t> Recognition</a:t>
            </a:r>
          </a:p>
          <a:p>
            <a:pPr marL="0" indent="0">
              <a:spcBef>
                <a:spcPts val="0"/>
              </a:spcBef>
              <a:buNone/>
            </a:pPr>
            <a:r>
              <a:rPr lang="en-US" sz="1400" dirty="0"/>
              <a:t>December 9: Holiday Party/Pot Luck; 50/50 raffle</a:t>
            </a:r>
          </a:p>
        </p:txBody>
      </p:sp>
    </p:spTree>
    <p:extLst>
      <p:ext uri="{BB962C8B-B14F-4D97-AF65-F5344CB8AC3E}">
        <p14:creationId xmlns:p14="http://schemas.microsoft.com/office/powerpoint/2010/main" val="135801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48E1-AAF1-5CD3-78BE-F0DBA515CD57}"/>
              </a:ext>
            </a:extLst>
          </p:cNvPr>
          <p:cNvSpPr>
            <a:spLocks noGrp="1"/>
          </p:cNvSpPr>
          <p:nvPr>
            <p:ph type="title"/>
          </p:nvPr>
        </p:nvSpPr>
        <p:spPr>
          <a:xfrm>
            <a:off x="2592925" y="624110"/>
            <a:ext cx="8911687" cy="586319"/>
          </a:xfrm>
        </p:spPr>
        <p:txBody>
          <a:bodyPr>
            <a:normAutofit/>
          </a:bodyPr>
          <a:lstStyle/>
          <a:p>
            <a:r>
              <a:rPr lang="en-US" sz="2400" dirty="0"/>
              <a:t>Public Service Events- who benefits?</a:t>
            </a:r>
          </a:p>
        </p:txBody>
      </p:sp>
      <p:sp>
        <p:nvSpPr>
          <p:cNvPr id="5" name="Content Placeholder 4">
            <a:extLst>
              <a:ext uri="{FF2B5EF4-FFF2-40B4-BE49-F238E27FC236}">
                <a16:creationId xmlns:a16="http://schemas.microsoft.com/office/drawing/2014/main" id="{2BBB60AD-CC9E-4298-FCEA-DB478D441F5F}"/>
              </a:ext>
            </a:extLst>
          </p:cNvPr>
          <p:cNvSpPr>
            <a:spLocks noGrp="1"/>
          </p:cNvSpPr>
          <p:nvPr>
            <p:ph idx="1"/>
          </p:nvPr>
        </p:nvSpPr>
        <p:spPr>
          <a:xfrm>
            <a:off x="2497114" y="1210429"/>
            <a:ext cx="8915400" cy="3777622"/>
          </a:xfrm>
        </p:spPr>
        <p:txBody>
          <a:bodyPr>
            <a:normAutofit/>
          </a:bodyPr>
          <a:lstStyle/>
          <a:p>
            <a:pPr algn="l">
              <a:spcAft>
                <a:spcPts val="0"/>
              </a:spcAft>
              <a:buFont typeface="Arial" panose="020B0604020202020204" pitchFamily="34" charset="0"/>
              <a:buChar char="•"/>
            </a:pPr>
            <a:r>
              <a:rPr lang="en-US" sz="1400" b="0" i="0" dirty="0">
                <a:solidFill>
                  <a:srgbClr val="000000"/>
                </a:solidFill>
                <a:effectLst/>
                <a:latin typeface="Arial" panose="020B0604020202020204" pitchFamily="34" charset="0"/>
              </a:rPr>
              <a:t>STEM Event- Science, Technology, Engineering, and Math event- K-12 graders</a:t>
            </a:r>
            <a:endParaRPr lang="en-US" sz="1400" b="0" i="0" dirty="0">
              <a:solidFill>
                <a:srgbClr val="222222"/>
              </a:solidFill>
              <a:effectLst/>
              <a:latin typeface="Arial" panose="020B0604020202020204" pitchFamily="34" charset="0"/>
            </a:endParaRPr>
          </a:p>
          <a:p>
            <a:pPr algn="l">
              <a:spcAft>
                <a:spcPts val="0"/>
              </a:spcAft>
              <a:buFont typeface="Arial" panose="020B0604020202020204" pitchFamily="34" charset="0"/>
              <a:buChar char="•"/>
            </a:pPr>
            <a:r>
              <a:rPr lang="en-US" sz="1400" b="0" i="0" dirty="0" err="1">
                <a:solidFill>
                  <a:srgbClr val="000000"/>
                </a:solidFill>
                <a:effectLst/>
                <a:latin typeface="Arial" panose="020B0604020202020204" pitchFamily="34" charset="0"/>
              </a:rPr>
              <a:t>SkyWarn</a:t>
            </a:r>
            <a:r>
              <a:rPr lang="en-US" sz="1400" b="0" i="0" dirty="0">
                <a:solidFill>
                  <a:srgbClr val="000000"/>
                </a:solidFill>
                <a:effectLst/>
                <a:latin typeface="Arial" panose="020B0604020202020204" pitchFamily="34" charset="0"/>
              </a:rPr>
              <a:t>- National Weather Service</a:t>
            </a:r>
            <a:endParaRPr lang="en-US" sz="1400" b="0" i="0" dirty="0">
              <a:solidFill>
                <a:srgbClr val="222222"/>
              </a:solidFill>
              <a:effectLst/>
              <a:latin typeface="Arial" panose="020B0604020202020204" pitchFamily="34" charset="0"/>
            </a:endParaRPr>
          </a:p>
          <a:p>
            <a:pPr algn="l">
              <a:spcAft>
                <a:spcPts val="0"/>
              </a:spcAft>
              <a:buFont typeface="Arial" panose="020B0604020202020204" pitchFamily="34" charset="0"/>
              <a:buChar char="•"/>
            </a:pPr>
            <a:r>
              <a:rPr lang="en-US" sz="1400" b="0" i="0" dirty="0">
                <a:solidFill>
                  <a:srgbClr val="000000"/>
                </a:solidFill>
                <a:effectLst/>
                <a:latin typeface="Arial" panose="020B0604020202020204" pitchFamily="34" charset="0"/>
              </a:rPr>
              <a:t>Sacred Mountain Prayer Run- NACA programs i.e. Reach UR Life Suicide Prevention, Wellness Center, Lasting Indigenous Family Enrichment, and Pathways Programs</a:t>
            </a:r>
            <a:endParaRPr lang="en-US" sz="1400" b="0" i="0" dirty="0">
              <a:solidFill>
                <a:srgbClr val="222222"/>
              </a:solidFill>
              <a:effectLst/>
              <a:latin typeface="Arial" panose="020B0604020202020204" pitchFamily="34" charset="0"/>
            </a:endParaRPr>
          </a:p>
          <a:p>
            <a:pPr algn="l">
              <a:spcAft>
                <a:spcPts val="0"/>
              </a:spcAft>
              <a:buFont typeface="Arial" panose="020B0604020202020204" pitchFamily="34" charset="0"/>
              <a:buChar char="•"/>
            </a:pPr>
            <a:r>
              <a:rPr lang="en-US" sz="1400" b="0" i="0" dirty="0">
                <a:solidFill>
                  <a:srgbClr val="000000"/>
                </a:solidFill>
                <a:effectLst/>
                <a:latin typeface="Arial" panose="020B0604020202020204" pitchFamily="34" charset="0"/>
              </a:rPr>
              <a:t>Flagstaff to Grand Canyon Bike Ride- Fundraiser for Marine Corp Charities</a:t>
            </a:r>
            <a:endParaRPr lang="en-US" sz="1400" b="0" i="0" dirty="0">
              <a:solidFill>
                <a:srgbClr val="222222"/>
              </a:solidFill>
              <a:effectLst/>
              <a:latin typeface="Arial" panose="020B0604020202020204" pitchFamily="34" charset="0"/>
            </a:endParaRPr>
          </a:p>
          <a:p>
            <a:pPr algn="l">
              <a:spcAft>
                <a:spcPts val="0"/>
              </a:spcAft>
              <a:buFont typeface="Arial" panose="020B0604020202020204" pitchFamily="34" charset="0"/>
              <a:buChar char="•"/>
            </a:pPr>
            <a:r>
              <a:rPr lang="en-US" sz="1400" b="0" i="0" dirty="0">
                <a:solidFill>
                  <a:srgbClr val="000000"/>
                </a:solidFill>
                <a:effectLst/>
                <a:latin typeface="Arial" panose="020B0604020202020204" pitchFamily="34" charset="0"/>
              </a:rPr>
              <a:t>Big Brother/Big Sister Half Marathon- Big Brother/Big Sister organization</a:t>
            </a:r>
            <a:endParaRPr lang="en-US" sz="1400" b="0" i="0" dirty="0">
              <a:solidFill>
                <a:srgbClr val="222222"/>
              </a:solidFill>
              <a:effectLst/>
              <a:latin typeface="Arial" panose="020B0604020202020204" pitchFamily="34" charset="0"/>
            </a:endParaRPr>
          </a:p>
          <a:p>
            <a:pPr algn="l">
              <a:spcAft>
                <a:spcPts val="0"/>
              </a:spcAft>
              <a:buFont typeface="Arial" panose="020B0604020202020204" pitchFamily="34" charset="0"/>
              <a:buChar char="•"/>
            </a:pPr>
            <a:r>
              <a:rPr lang="en-US" sz="1400" b="0" i="0" dirty="0">
                <a:solidFill>
                  <a:srgbClr val="000000"/>
                </a:solidFill>
                <a:effectLst/>
                <a:latin typeface="Arial" panose="020B0604020202020204" pitchFamily="34" charset="0"/>
              </a:rPr>
              <a:t>Stagecoach 100 Trail Run- Fundraiser for the Az Trails Association</a:t>
            </a:r>
            <a:endParaRPr lang="en-US" sz="1400" b="0" i="0" dirty="0">
              <a:solidFill>
                <a:srgbClr val="222222"/>
              </a:solidFill>
              <a:effectLst/>
              <a:latin typeface="Arial" panose="020B0604020202020204" pitchFamily="34" charset="0"/>
            </a:endParaRPr>
          </a:p>
          <a:p>
            <a:pPr algn="l">
              <a:spcAft>
                <a:spcPts val="0"/>
              </a:spcAft>
              <a:buFont typeface="Arial" panose="020B0604020202020204" pitchFamily="34" charset="0"/>
              <a:buChar char="•"/>
            </a:pPr>
            <a:r>
              <a:rPr lang="en-US" sz="1400" b="0" i="0" dirty="0">
                <a:solidFill>
                  <a:srgbClr val="000000"/>
                </a:solidFill>
                <a:effectLst/>
                <a:latin typeface="Arial" panose="020B0604020202020204" pitchFamily="34" charset="0"/>
              </a:rPr>
              <a:t>Labor Day Run, Williams- Proceeds benefit the Williams Lions Club vision services program</a:t>
            </a:r>
            <a:endParaRPr lang="en-US" sz="1400" b="0" i="0" dirty="0">
              <a:solidFill>
                <a:srgbClr val="222222"/>
              </a:solidFill>
              <a:effectLst/>
              <a:latin typeface="Arial" panose="020B0604020202020204" pitchFamily="34" charset="0"/>
            </a:endParaRPr>
          </a:p>
          <a:p>
            <a:pPr algn="l">
              <a:spcAft>
                <a:spcPts val="0"/>
              </a:spcAft>
              <a:buFont typeface="Arial" panose="020B0604020202020204" pitchFamily="34" charset="0"/>
              <a:buChar char="•"/>
            </a:pPr>
            <a:r>
              <a:rPr lang="en-US" sz="1400" b="0" i="0" dirty="0" err="1">
                <a:solidFill>
                  <a:srgbClr val="000000"/>
                </a:solidFill>
                <a:effectLst/>
                <a:latin typeface="Arial" panose="020B0604020202020204" pitchFamily="34" charset="0"/>
              </a:rPr>
              <a:t>Soulstice</a:t>
            </a:r>
            <a:r>
              <a:rPr lang="en-US" sz="1400" b="0" i="0" dirty="0">
                <a:solidFill>
                  <a:srgbClr val="000000"/>
                </a:solidFill>
                <a:effectLst/>
                <a:latin typeface="Arial" panose="020B0604020202020204" pitchFamily="34" charset="0"/>
              </a:rPr>
              <a:t> Run- Big Brother/Big Sister organization</a:t>
            </a:r>
          </a:p>
          <a:p>
            <a:pPr algn="l">
              <a:spcAft>
                <a:spcPts val="0"/>
              </a:spcAft>
              <a:buFont typeface="Arial" panose="020B0604020202020204" pitchFamily="34" charset="0"/>
              <a:buChar char="•"/>
            </a:pPr>
            <a:r>
              <a:rPr lang="en-US" sz="1400" dirty="0">
                <a:solidFill>
                  <a:srgbClr val="000000"/>
                </a:solidFill>
                <a:latin typeface="Arial" panose="020B0604020202020204" pitchFamily="34" charset="0"/>
              </a:rPr>
              <a:t>Girls on the Run- local girls Grades 3-8, program fostering physical, emotional, social health of girls to help them navigate life events in a positive manner</a:t>
            </a:r>
            <a:endParaRPr lang="en-US" sz="1400" b="0" i="0" dirty="0">
              <a:solidFill>
                <a:srgbClr val="22222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17808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71CE-C8AF-650E-9BF9-9C504F7E30A6}"/>
              </a:ext>
            </a:extLst>
          </p:cNvPr>
          <p:cNvSpPr>
            <a:spLocks noGrp="1"/>
          </p:cNvSpPr>
          <p:nvPr>
            <p:ph type="title"/>
          </p:nvPr>
        </p:nvSpPr>
        <p:spPr>
          <a:xfrm>
            <a:off x="2589212" y="702487"/>
            <a:ext cx="8911687" cy="457720"/>
          </a:xfrm>
        </p:spPr>
        <p:txBody>
          <a:bodyPr>
            <a:normAutofit/>
          </a:bodyPr>
          <a:lstStyle/>
          <a:p>
            <a:r>
              <a:rPr lang="en-US" sz="2400" dirty="0"/>
              <a:t>New for 2023-</a:t>
            </a:r>
          </a:p>
        </p:txBody>
      </p:sp>
      <p:sp>
        <p:nvSpPr>
          <p:cNvPr id="3" name="Content Placeholder 2">
            <a:extLst>
              <a:ext uri="{FF2B5EF4-FFF2-40B4-BE49-F238E27FC236}">
                <a16:creationId xmlns:a16="http://schemas.microsoft.com/office/drawing/2014/main" id="{937981A9-B0C5-7DBC-A02A-4D9C9952E773}"/>
              </a:ext>
            </a:extLst>
          </p:cNvPr>
          <p:cNvSpPr>
            <a:spLocks noGrp="1"/>
          </p:cNvSpPr>
          <p:nvPr>
            <p:ph idx="1"/>
          </p:nvPr>
        </p:nvSpPr>
        <p:spPr>
          <a:xfrm>
            <a:off x="2589212" y="2131051"/>
            <a:ext cx="8915400" cy="3777622"/>
          </a:xfrm>
        </p:spPr>
        <p:txBody>
          <a:bodyPr>
            <a:normAutofit/>
          </a:bodyPr>
          <a:lstStyle/>
          <a:p>
            <a:r>
              <a:rPr lang="en-US" sz="2400" dirty="0"/>
              <a:t>Technical Talk with Joe Hobart, W7LUX</a:t>
            </a:r>
          </a:p>
          <a:p>
            <a:pPr marL="0" indent="0">
              <a:spcBef>
                <a:spcPts val="0"/>
              </a:spcBef>
              <a:buNone/>
            </a:pPr>
            <a:r>
              <a:rPr lang="en-US" sz="2800" dirty="0"/>
              <a:t>	</a:t>
            </a:r>
            <a:r>
              <a:rPr lang="en-US" sz="2000" dirty="0"/>
              <a:t>Half hour program @1830 before the General Business Meeting</a:t>
            </a:r>
          </a:p>
          <a:p>
            <a:pPr marL="0" indent="0">
              <a:spcBef>
                <a:spcPts val="0"/>
              </a:spcBef>
              <a:buNone/>
            </a:pPr>
            <a:r>
              <a:rPr lang="en-US" sz="2000" dirty="0"/>
              <a:t>	Digital Radio</a:t>
            </a:r>
          </a:p>
          <a:p>
            <a:pPr marL="0" indent="0">
              <a:spcBef>
                <a:spcPts val="0"/>
              </a:spcBef>
              <a:buNone/>
            </a:pPr>
            <a:r>
              <a:rPr lang="en-US" sz="2000" dirty="0"/>
              <a:t>	What’s new in HAM radio</a:t>
            </a:r>
          </a:p>
          <a:p>
            <a:pPr marL="0" indent="0">
              <a:spcBef>
                <a:spcPts val="0"/>
              </a:spcBef>
              <a:buNone/>
            </a:pPr>
            <a:r>
              <a:rPr lang="en-US" sz="2000" dirty="0"/>
              <a:t>	Antenna talk</a:t>
            </a:r>
          </a:p>
          <a:p>
            <a:pPr marL="0" indent="0">
              <a:spcBef>
                <a:spcPts val="0"/>
              </a:spcBef>
              <a:buNone/>
            </a:pPr>
            <a:r>
              <a:rPr lang="en-US" sz="2000" dirty="0"/>
              <a:t>	Understanding the Bands</a:t>
            </a:r>
          </a:p>
          <a:p>
            <a:pPr marL="0" indent="0">
              <a:spcBef>
                <a:spcPts val="0"/>
              </a:spcBef>
              <a:buNone/>
            </a:pPr>
            <a:r>
              <a:rPr lang="en-US" sz="2000" dirty="0"/>
              <a:t>	Q&amp;A: Got a technical question?  Joe is here to help</a:t>
            </a:r>
          </a:p>
          <a:p>
            <a:pPr marL="0" indent="0">
              <a:spcBef>
                <a:spcPts val="0"/>
              </a:spcBef>
              <a:buNone/>
            </a:pPr>
            <a:endParaRPr lang="en-US" sz="2000" dirty="0"/>
          </a:p>
          <a:p>
            <a:pPr marL="0" indent="0">
              <a:buNone/>
            </a:pPr>
            <a:r>
              <a:rPr lang="en-US" dirty="0"/>
              <a:t>	</a:t>
            </a:r>
          </a:p>
        </p:txBody>
      </p:sp>
    </p:spTree>
    <p:extLst>
      <p:ext uri="{BB962C8B-B14F-4D97-AF65-F5344CB8AC3E}">
        <p14:creationId xmlns:p14="http://schemas.microsoft.com/office/powerpoint/2010/main" val="344304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09BC-D931-EDBD-2A90-8130492FECC1}"/>
              </a:ext>
            </a:extLst>
          </p:cNvPr>
          <p:cNvSpPr>
            <a:spLocks noGrp="1"/>
          </p:cNvSpPr>
          <p:nvPr>
            <p:ph type="title"/>
          </p:nvPr>
        </p:nvSpPr>
        <p:spPr>
          <a:xfrm>
            <a:off x="2592925" y="624110"/>
            <a:ext cx="8911687" cy="527357"/>
          </a:xfrm>
        </p:spPr>
        <p:txBody>
          <a:bodyPr>
            <a:normAutofit/>
          </a:bodyPr>
          <a:lstStyle/>
          <a:p>
            <a:r>
              <a:rPr lang="en-US" sz="2400" dirty="0"/>
              <a:t>More New for 2023</a:t>
            </a:r>
          </a:p>
        </p:txBody>
      </p:sp>
      <p:sp>
        <p:nvSpPr>
          <p:cNvPr id="3" name="Content Placeholder 2">
            <a:extLst>
              <a:ext uri="{FF2B5EF4-FFF2-40B4-BE49-F238E27FC236}">
                <a16:creationId xmlns:a16="http://schemas.microsoft.com/office/drawing/2014/main" id="{4A0A43B9-5F6D-603E-BCAF-B690D37014BA}"/>
              </a:ext>
            </a:extLst>
          </p:cNvPr>
          <p:cNvSpPr>
            <a:spLocks noGrp="1"/>
          </p:cNvSpPr>
          <p:nvPr>
            <p:ph idx="1"/>
          </p:nvPr>
        </p:nvSpPr>
        <p:spPr>
          <a:xfrm>
            <a:off x="2585499" y="1286933"/>
            <a:ext cx="8915400" cy="3777622"/>
          </a:xfrm>
        </p:spPr>
        <p:txBody>
          <a:bodyPr/>
          <a:lstStyle/>
          <a:p>
            <a:r>
              <a:rPr lang="en-US" dirty="0"/>
              <a:t>POTA group- Group and Club-wide events- Scott </a:t>
            </a:r>
            <a:r>
              <a:rPr lang="en-US" dirty="0" err="1"/>
              <a:t>Downard</a:t>
            </a:r>
            <a:endParaRPr lang="en-US" dirty="0"/>
          </a:p>
          <a:p>
            <a:r>
              <a:rPr lang="en-US" dirty="0"/>
              <a:t>SOTA group- Group and Club-wide events</a:t>
            </a:r>
          </a:p>
          <a:p>
            <a:r>
              <a:rPr lang="en-US" dirty="0"/>
              <a:t>Antenna Building with Ken Held</a:t>
            </a:r>
          </a:p>
          <a:p>
            <a:r>
              <a:rPr lang="en-US" dirty="0"/>
              <a:t>Fox Hunt (Hidden Transmitter Hunt)- Morgan Conklin</a:t>
            </a:r>
          </a:p>
          <a:p>
            <a:r>
              <a:rPr lang="en-US" dirty="0" err="1"/>
              <a:t>RimLink</a:t>
            </a:r>
            <a:r>
              <a:rPr lang="en-US" dirty="0"/>
              <a:t> Net, format TBD,- John Nelson</a:t>
            </a:r>
          </a:p>
          <a:p>
            <a:endParaRPr lang="en-US" dirty="0"/>
          </a:p>
          <a:p>
            <a:endParaRPr lang="en-US" dirty="0"/>
          </a:p>
          <a:p>
            <a:endParaRPr lang="en-US" dirty="0"/>
          </a:p>
        </p:txBody>
      </p:sp>
    </p:spTree>
    <p:extLst>
      <p:ext uri="{BB962C8B-B14F-4D97-AF65-F5344CB8AC3E}">
        <p14:creationId xmlns:p14="http://schemas.microsoft.com/office/powerpoint/2010/main" val="109018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E0772-9A83-BE7E-78BB-5EB88B29B819}"/>
              </a:ext>
            </a:extLst>
          </p:cNvPr>
          <p:cNvSpPr>
            <a:spLocks noGrp="1"/>
          </p:cNvSpPr>
          <p:nvPr>
            <p:ph type="title"/>
          </p:nvPr>
        </p:nvSpPr>
        <p:spPr/>
        <p:txBody>
          <a:bodyPr>
            <a:normAutofit/>
          </a:bodyPr>
          <a:lstStyle/>
          <a:p>
            <a:r>
              <a:rPr lang="en-US" sz="2700" dirty="0"/>
              <a:t>Additional Activities to Consider</a:t>
            </a:r>
            <a:br>
              <a:rPr lang="en-US" dirty="0"/>
            </a:br>
            <a:endParaRPr lang="en-US" dirty="0"/>
          </a:p>
        </p:txBody>
      </p:sp>
      <p:sp>
        <p:nvSpPr>
          <p:cNvPr id="3" name="Content Placeholder 2">
            <a:extLst>
              <a:ext uri="{FF2B5EF4-FFF2-40B4-BE49-F238E27FC236}">
                <a16:creationId xmlns:a16="http://schemas.microsoft.com/office/drawing/2014/main" id="{4C196E9C-B089-7E84-D6A2-7669D5B33971}"/>
              </a:ext>
            </a:extLst>
          </p:cNvPr>
          <p:cNvSpPr>
            <a:spLocks noGrp="1"/>
          </p:cNvSpPr>
          <p:nvPr>
            <p:ph idx="1"/>
          </p:nvPr>
        </p:nvSpPr>
        <p:spPr/>
        <p:txBody>
          <a:bodyPr>
            <a:normAutofit/>
          </a:bodyPr>
          <a:lstStyle/>
          <a:p>
            <a:r>
              <a:rPr lang="en-US" sz="1400" dirty="0"/>
              <a:t>CW (Morse Code) Training Net</a:t>
            </a:r>
          </a:p>
          <a:p>
            <a:r>
              <a:rPr lang="en-US" sz="1400" dirty="0"/>
              <a:t>Road Rally</a:t>
            </a:r>
          </a:p>
          <a:p>
            <a:r>
              <a:rPr lang="en-US" sz="1400" dirty="0"/>
              <a:t>Digital Mode Training and Practice</a:t>
            </a:r>
          </a:p>
          <a:p>
            <a:r>
              <a:rPr lang="en-US" sz="1400" dirty="0"/>
              <a:t>HAM </a:t>
            </a:r>
            <a:r>
              <a:rPr lang="en-US" sz="1400" dirty="0" err="1"/>
              <a:t>Swapmeet</a:t>
            </a:r>
            <a:endParaRPr lang="en-US" sz="1400" dirty="0"/>
          </a:p>
          <a:p>
            <a:r>
              <a:rPr lang="en-US" sz="1400" dirty="0"/>
              <a:t>License Exams</a:t>
            </a:r>
          </a:p>
          <a:p>
            <a:r>
              <a:rPr lang="en-US" sz="1400" dirty="0"/>
              <a:t>License/Upgrade Classes</a:t>
            </a:r>
          </a:p>
          <a:p>
            <a:r>
              <a:rPr lang="en-US" sz="1400" dirty="0"/>
              <a:t>Once a month happy hour social</a:t>
            </a:r>
          </a:p>
          <a:p>
            <a:r>
              <a:rPr lang="en-US" sz="1400" dirty="0"/>
              <a:t>Club campout weekend.  Bring radios out, set up- Scott </a:t>
            </a:r>
            <a:r>
              <a:rPr lang="en-US" sz="1400" dirty="0" err="1"/>
              <a:t>Downard</a:t>
            </a:r>
            <a:endParaRPr lang="en-US" sz="1400" dirty="0"/>
          </a:p>
          <a:p>
            <a:endParaRPr lang="en-US" sz="1400" dirty="0"/>
          </a:p>
          <a:p>
            <a:endParaRPr lang="en-US" sz="1400" dirty="0"/>
          </a:p>
        </p:txBody>
      </p:sp>
    </p:spTree>
    <p:extLst>
      <p:ext uri="{BB962C8B-B14F-4D97-AF65-F5344CB8AC3E}">
        <p14:creationId xmlns:p14="http://schemas.microsoft.com/office/powerpoint/2010/main" val="369938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3E43-DF43-9F93-A31F-431904ACA5F9}"/>
              </a:ext>
            </a:extLst>
          </p:cNvPr>
          <p:cNvSpPr>
            <a:spLocks noGrp="1"/>
          </p:cNvSpPr>
          <p:nvPr>
            <p:ph type="title"/>
          </p:nvPr>
        </p:nvSpPr>
        <p:spPr>
          <a:xfrm>
            <a:off x="2592925" y="624110"/>
            <a:ext cx="8911687" cy="704358"/>
          </a:xfrm>
        </p:spPr>
        <p:txBody>
          <a:bodyPr>
            <a:normAutofit/>
          </a:bodyPr>
          <a:lstStyle/>
          <a:p>
            <a:r>
              <a:rPr lang="en-US" sz="2400" dirty="0"/>
              <a:t>Upcoming Events: Events in the next three months </a:t>
            </a:r>
          </a:p>
        </p:txBody>
      </p:sp>
      <p:sp>
        <p:nvSpPr>
          <p:cNvPr id="3" name="Content Placeholder 2">
            <a:extLst>
              <a:ext uri="{FF2B5EF4-FFF2-40B4-BE49-F238E27FC236}">
                <a16:creationId xmlns:a16="http://schemas.microsoft.com/office/drawing/2014/main" id="{2F02F00F-8D6D-95DC-FDEA-FD6742C1084A}"/>
              </a:ext>
            </a:extLst>
          </p:cNvPr>
          <p:cNvSpPr>
            <a:spLocks noGrp="1"/>
          </p:cNvSpPr>
          <p:nvPr>
            <p:ph idx="1"/>
          </p:nvPr>
        </p:nvSpPr>
        <p:spPr>
          <a:xfrm>
            <a:off x="2592925" y="1429242"/>
            <a:ext cx="8915400" cy="4686886"/>
          </a:xfrm>
        </p:spPr>
        <p:txBody>
          <a:bodyPr/>
          <a:lstStyle/>
          <a:p>
            <a:r>
              <a:rPr lang="en-US" dirty="0"/>
              <a:t>November 5: Girls on the Run Event</a:t>
            </a:r>
          </a:p>
          <a:p>
            <a:r>
              <a:rPr lang="en-US" dirty="0"/>
              <a:t>November 10 @1900: General Business Meeting</a:t>
            </a:r>
          </a:p>
          <a:p>
            <a:r>
              <a:rPr lang="en-US" dirty="0"/>
              <a:t>November 12 @1000: Fox Hunt/Hidden Transmitter Hunt.  Lunch social following</a:t>
            </a:r>
          </a:p>
          <a:p>
            <a:r>
              <a:rPr lang="en-US" dirty="0"/>
              <a:t>December 3: </a:t>
            </a:r>
            <a:r>
              <a:rPr lang="en-US" dirty="0" err="1"/>
              <a:t>SkyWarn</a:t>
            </a:r>
            <a:r>
              <a:rPr lang="en-US" dirty="0"/>
              <a:t> Recognition Day</a:t>
            </a:r>
          </a:p>
          <a:p>
            <a:r>
              <a:rPr lang="en-US" dirty="0"/>
              <a:t>December 10: Holiday Party/Pot Luck 50/50 raffle  @1100-1500</a:t>
            </a:r>
          </a:p>
          <a:p>
            <a:r>
              <a:rPr lang="en-US" dirty="0"/>
              <a:t>December CW Refresher and Practice- Jacob Miller, KI7WNS</a:t>
            </a:r>
          </a:p>
          <a:p>
            <a:r>
              <a:rPr lang="en-US" dirty="0"/>
              <a:t>January 12 2023: CARC General Business Meeting</a:t>
            </a:r>
          </a:p>
          <a:p>
            <a:r>
              <a:rPr lang="en-US" dirty="0"/>
              <a:t>January 14 2023: Breakfast Social @0900</a:t>
            </a:r>
          </a:p>
          <a:p>
            <a:r>
              <a:rPr lang="en-US" dirty="0"/>
              <a:t>January 28/29 2023: Winter Field Day</a:t>
            </a:r>
          </a:p>
          <a:p>
            <a:endParaRPr lang="en-US" dirty="0"/>
          </a:p>
        </p:txBody>
      </p:sp>
    </p:spTree>
    <p:extLst>
      <p:ext uri="{BB962C8B-B14F-4D97-AF65-F5344CB8AC3E}">
        <p14:creationId xmlns:p14="http://schemas.microsoft.com/office/powerpoint/2010/main" val="364451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9D5E-E2D1-9FD3-DC87-58B96F6DE4E9}"/>
              </a:ext>
            </a:extLst>
          </p:cNvPr>
          <p:cNvSpPr>
            <a:spLocks noGrp="1"/>
          </p:cNvSpPr>
          <p:nvPr>
            <p:ph type="title"/>
          </p:nvPr>
        </p:nvSpPr>
        <p:spPr>
          <a:xfrm>
            <a:off x="2592925" y="624110"/>
            <a:ext cx="8911687" cy="502163"/>
          </a:xfrm>
        </p:spPr>
        <p:txBody>
          <a:bodyPr>
            <a:normAutofit/>
          </a:bodyPr>
          <a:lstStyle/>
          <a:p>
            <a:r>
              <a:rPr lang="en-US" sz="2400" dirty="0"/>
              <a:t>ARES Report- Joe Hobart W7LUX</a:t>
            </a:r>
          </a:p>
        </p:txBody>
      </p:sp>
      <p:sp>
        <p:nvSpPr>
          <p:cNvPr id="3" name="Content Placeholder 2">
            <a:extLst>
              <a:ext uri="{FF2B5EF4-FFF2-40B4-BE49-F238E27FC236}">
                <a16:creationId xmlns:a16="http://schemas.microsoft.com/office/drawing/2014/main" id="{60458BA9-8D57-38B3-990D-94B4E15E2A9F}"/>
              </a:ext>
            </a:extLst>
          </p:cNvPr>
          <p:cNvSpPr>
            <a:spLocks noGrp="1"/>
          </p:cNvSpPr>
          <p:nvPr>
            <p:ph idx="1"/>
          </p:nvPr>
        </p:nvSpPr>
        <p:spPr>
          <a:xfrm>
            <a:off x="2589212" y="1209860"/>
            <a:ext cx="8915400" cy="5298516"/>
          </a:xfrm>
        </p:spPr>
        <p:txBody>
          <a:bodyPr/>
          <a:lstStyle/>
          <a:p>
            <a:r>
              <a:rPr lang="en-US" dirty="0"/>
              <a:t>Great American Shakeout</a:t>
            </a:r>
          </a:p>
          <a:p>
            <a:r>
              <a:rPr lang="en-US" dirty="0"/>
              <a:t>Nets- ARES, </a:t>
            </a:r>
            <a:r>
              <a:rPr lang="en-US" dirty="0" err="1"/>
              <a:t>SkyWarn</a:t>
            </a:r>
            <a:r>
              <a:rPr lang="en-US" dirty="0"/>
              <a:t>, </a:t>
            </a:r>
            <a:r>
              <a:rPr lang="en-US" dirty="0" err="1"/>
              <a:t>RimLink</a:t>
            </a:r>
            <a:endParaRPr lang="en-US" dirty="0"/>
          </a:p>
          <a:p>
            <a:r>
              <a:rPr lang="en-US" dirty="0"/>
              <a:t>POTA, SOTA, IOTA activations</a:t>
            </a:r>
          </a:p>
          <a:p>
            <a:r>
              <a:rPr lang="en-US" dirty="0"/>
              <a:t>Public Service Events</a:t>
            </a:r>
          </a:p>
          <a:p>
            <a:r>
              <a:rPr lang="en-US" dirty="0"/>
              <a:t>Emergency Operations Events</a:t>
            </a:r>
          </a:p>
          <a:p>
            <a:r>
              <a:rPr lang="en-US" dirty="0"/>
              <a:t>Traffic Net</a:t>
            </a:r>
          </a:p>
          <a:p>
            <a:r>
              <a:rPr lang="en-US" dirty="0"/>
              <a:t>RACES Net</a:t>
            </a:r>
          </a:p>
          <a:p>
            <a:r>
              <a:rPr lang="en-US" dirty="0"/>
              <a:t>MARS</a:t>
            </a:r>
          </a:p>
          <a:p>
            <a:r>
              <a:rPr lang="en-US" dirty="0"/>
              <a:t>Winter Field Day/ June Field Day</a:t>
            </a:r>
          </a:p>
          <a:p>
            <a:r>
              <a:rPr lang="en-US" dirty="0"/>
              <a:t>Motorist assist</a:t>
            </a:r>
          </a:p>
          <a:p>
            <a:r>
              <a:rPr lang="en-US" dirty="0"/>
              <a:t>Contesting/DX contacts</a:t>
            </a:r>
          </a:p>
          <a:p>
            <a:endParaRPr lang="en-US" dirty="0"/>
          </a:p>
          <a:p>
            <a:endParaRPr lang="en-US" dirty="0"/>
          </a:p>
          <a:p>
            <a:endParaRPr lang="en-US" dirty="0"/>
          </a:p>
        </p:txBody>
      </p:sp>
    </p:spTree>
    <p:extLst>
      <p:ext uri="{BB962C8B-B14F-4D97-AF65-F5344CB8AC3E}">
        <p14:creationId xmlns:p14="http://schemas.microsoft.com/office/powerpoint/2010/main" val="358142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25E2-5013-6526-0E49-8CAC37967846}"/>
              </a:ext>
            </a:extLst>
          </p:cNvPr>
          <p:cNvSpPr>
            <a:spLocks noGrp="1"/>
          </p:cNvSpPr>
          <p:nvPr>
            <p:ph type="title"/>
          </p:nvPr>
        </p:nvSpPr>
        <p:spPr>
          <a:xfrm>
            <a:off x="2592925" y="624110"/>
            <a:ext cx="8911687" cy="524466"/>
          </a:xfrm>
        </p:spPr>
        <p:txBody>
          <a:bodyPr>
            <a:normAutofit/>
          </a:bodyPr>
          <a:lstStyle/>
          <a:p>
            <a:r>
              <a:rPr lang="en-US" sz="2400" dirty="0"/>
              <a:t>Final Comments/Open Forum</a:t>
            </a:r>
          </a:p>
        </p:txBody>
      </p:sp>
      <p:sp>
        <p:nvSpPr>
          <p:cNvPr id="3" name="Content Placeholder 2">
            <a:extLst>
              <a:ext uri="{FF2B5EF4-FFF2-40B4-BE49-F238E27FC236}">
                <a16:creationId xmlns:a16="http://schemas.microsoft.com/office/drawing/2014/main" id="{BA8A649D-468C-36E2-0A41-77439EEC1C8A}"/>
              </a:ext>
            </a:extLst>
          </p:cNvPr>
          <p:cNvSpPr>
            <a:spLocks noGrp="1"/>
          </p:cNvSpPr>
          <p:nvPr>
            <p:ph idx="1"/>
          </p:nvPr>
        </p:nvSpPr>
        <p:spPr/>
        <p:txBody>
          <a:bodyPr/>
          <a:lstStyle/>
          <a:p>
            <a:r>
              <a:rPr lang="en-US" dirty="0"/>
              <a:t>Any additional topics for discussion?</a:t>
            </a:r>
          </a:p>
          <a:p>
            <a:r>
              <a:rPr lang="en-US" dirty="0"/>
              <a:t>Facebook Page- Move to Slack?</a:t>
            </a:r>
          </a:p>
          <a:p>
            <a:endParaRPr lang="en-US" dirty="0"/>
          </a:p>
        </p:txBody>
      </p:sp>
    </p:spTree>
    <p:extLst>
      <p:ext uri="{BB962C8B-B14F-4D97-AF65-F5344CB8AC3E}">
        <p14:creationId xmlns:p14="http://schemas.microsoft.com/office/powerpoint/2010/main" val="336098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7EB8-3AAE-9B79-BA2E-053CC40941BF}"/>
              </a:ext>
            </a:extLst>
          </p:cNvPr>
          <p:cNvSpPr>
            <a:spLocks noGrp="1"/>
          </p:cNvSpPr>
          <p:nvPr>
            <p:ph type="title"/>
          </p:nvPr>
        </p:nvSpPr>
        <p:spPr/>
        <p:txBody>
          <a:bodyPr/>
          <a:lstStyle/>
          <a:p>
            <a:r>
              <a:rPr lang="en-US" dirty="0"/>
              <a:t>Next Meeting</a:t>
            </a:r>
          </a:p>
        </p:txBody>
      </p:sp>
      <p:sp>
        <p:nvSpPr>
          <p:cNvPr id="3" name="Content Placeholder 2">
            <a:extLst>
              <a:ext uri="{FF2B5EF4-FFF2-40B4-BE49-F238E27FC236}">
                <a16:creationId xmlns:a16="http://schemas.microsoft.com/office/drawing/2014/main" id="{BEDA61E1-719C-AF86-4278-EDE7CAA37D26}"/>
              </a:ext>
            </a:extLst>
          </p:cNvPr>
          <p:cNvSpPr>
            <a:spLocks noGrp="1"/>
          </p:cNvSpPr>
          <p:nvPr>
            <p:ph idx="1"/>
          </p:nvPr>
        </p:nvSpPr>
        <p:spPr/>
        <p:txBody>
          <a:bodyPr/>
          <a:lstStyle/>
          <a:p>
            <a:r>
              <a:rPr lang="en-US" dirty="0"/>
              <a:t>January 12 @1900, ZOOM</a:t>
            </a:r>
          </a:p>
        </p:txBody>
      </p:sp>
    </p:spTree>
    <p:extLst>
      <p:ext uri="{BB962C8B-B14F-4D97-AF65-F5344CB8AC3E}">
        <p14:creationId xmlns:p14="http://schemas.microsoft.com/office/powerpoint/2010/main" val="378597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84B1-31B5-70D4-B7DC-62AD6369797B}"/>
              </a:ext>
            </a:extLst>
          </p:cNvPr>
          <p:cNvSpPr>
            <a:spLocks noGrp="1"/>
          </p:cNvSpPr>
          <p:nvPr>
            <p:ph type="title"/>
          </p:nvPr>
        </p:nvSpPr>
        <p:spPr>
          <a:xfrm>
            <a:off x="2592925" y="624110"/>
            <a:ext cx="8911687" cy="546768"/>
          </a:xfrm>
        </p:spPr>
        <p:txBody>
          <a:bodyPr>
            <a:normAutofit/>
          </a:bodyPr>
          <a:lstStyle/>
          <a:p>
            <a:r>
              <a:rPr lang="en-US" sz="2400" dirty="0"/>
              <a:t>Meeting Adjourned</a:t>
            </a:r>
          </a:p>
        </p:txBody>
      </p:sp>
      <p:sp>
        <p:nvSpPr>
          <p:cNvPr id="3" name="Content Placeholder 2">
            <a:extLst>
              <a:ext uri="{FF2B5EF4-FFF2-40B4-BE49-F238E27FC236}">
                <a16:creationId xmlns:a16="http://schemas.microsoft.com/office/drawing/2014/main" id="{BAC16587-DCB7-0DD9-2C75-3C92AC6DCD16}"/>
              </a:ext>
            </a:extLst>
          </p:cNvPr>
          <p:cNvSpPr>
            <a:spLocks noGrp="1"/>
          </p:cNvSpPr>
          <p:nvPr>
            <p:ph idx="1"/>
          </p:nvPr>
        </p:nvSpPr>
        <p:spPr/>
        <p:txBody>
          <a:bodyPr/>
          <a:lstStyle/>
          <a:p>
            <a:pPr marL="0" indent="0">
              <a:buNone/>
            </a:pPr>
            <a:r>
              <a:rPr lang="en-US" dirty="0"/>
              <a:t>Good Night</a:t>
            </a:r>
          </a:p>
          <a:p>
            <a:pPr marL="0" indent="0">
              <a:buNone/>
            </a:pPr>
            <a:r>
              <a:rPr lang="en-US" dirty="0"/>
              <a:t>73’s</a:t>
            </a:r>
          </a:p>
        </p:txBody>
      </p:sp>
    </p:spTree>
    <p:extLst>
      <p:ext uri="{BB962C8B-B14F-4D97-AF65-F5344CB8AC3E}">
        <p14:creationId xmlns:p14="http://schemas.microsoft.com/office/powerpoint/2010/main" val="415505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DD85-AB56-090C-200C-FD94F48E2E7D}"/>
              </a:ext>
            </a:extLst>
          </p:cNvPr>
          <p:cNvSpPr>
            <a:spLocks noGrp="1"/>
          </p:cNvSpPr>
          <p:nvPr>
            <p:ph type="title"/>
          </p:nvPr>
        </p:nvSpPr>
        <p:spPr>
          <a:xfrm>
            <a:off x="2592924" y="624110"/>
            <a:ext cx="8911687" cy="511520"/>
          </a:xfrm>
        </p:spPr>
        <p:txBody>
          <a:bodyPr>
            <a:normAutofit/>
          </a:bodyPr>
          <a:lstStyle/>
          <a:p>
            <a:r>
              <a:rPr lang="en-US" sz="2400" dirty="0"/>
              <a:t>Club Officers</a:t>
            </a:r>
          </a:p>
        </p:txBody>
      </p:sp>
      <p:sp>
        <p:nvSpPr>
          <p:cNvPr id="10" name="Text Placeholder 9">
            <a:extLst>
              <a:ext uri="{FF2B5EF4-FFF2-40B4-BE49-F238E27FC236}">
                <a16:creationId xmlns:a16="http://schemas.microsoft.com/office/drawing/2014/main" id="{960BC09A-9A74-23A4-62C7-956DF99C5A48}"/>
              </a:ext>
            </a:extLst>
          </p:cNvPr>
          <p:cNvSpPr>
            <a:spLocks noGrp="1"/>
          </p:cNvSpPr>
          <p:nvPr>
            <p:ph type="body" idx="1"/>
          </p:nvPr>
        </p:nvSpPr>
        <p:spPr>
          <a:xfrm>
            <a:off x="2589212" y="1170899"/>
            <a:ext cx="3992732" cy="2442634"/>
          </a:xfrm>
        </p:spPr>
        <p:txBody>
          <a:bodyPr anchor="t"/>
          <a:lstStyle/>
          <a:p>
            <a:pPr>
              <a:spcBef>
                <a:spcPts val="0"/>
              </a:spcBef>
            </a:pPr>
            <a:endParaRPr lang="en-US" sz="1400" dirty="0"/>
          </a:p>
          <a:p>
            <a:pPr>
              <a:spcBef>
                <a:spcPts val="0"/>
              </a:spcBef>
            </a:pPr>
            <a:endParaRPr lang="en-US" sz="1400" dirty="0"/>
          </a:p>
          <a:p>
            <a:pPr>
              <a:spcBef>
                <a:spcPts val="0"/>
              </a:spcBef>
            </a:pPr>
            <a:r>
              <a:rPr lang="en-US" sz="1400" dirty="0"/>
              <a:t>Janice Enloe</a:t>
            </a:r>
          </a:p>
          <a:p>
            <a:pPr>
              <a:spcBef>
                <a:spcPts val="0"/>
              </a:spcBef>
            </a:pPr>
            <a:r>
              <a:rPr lang="en-US" sz="1400" dirty="0"/>
              <a:t>KI6WCK</a:t>
            </a:r>
          </a:p>
          <a:p>
            <a:pPr>
              <a:spcBef>
                <a:spcPts val="0"/>
              </a:spcBef>
            </a:pPr>
            <a:r>
              <a:rPr lang="en-US" sz="1400" dirty="0"/>
              <a:t>President</a:t>
            </a:r>
          </a:p>
        </p:txBody>
      </p:sp>
      <p:sp>
        <p:nvSpPr>
          <p:cNvPr id="3" name="Content Placeholder 2">
            <a:extLst>
              <a:ext uri="{FF2B5EF4-FFF2-40B4-BE49-F238E27FC236}">
                <a16:creationId xmlns:a16="http://schemas.microsoft.com/office/drawing/2014/main" id="{45B8A0D4-A887-03A5-28CB-62FA6B8EB8CF}"/>
              </a:ext>
            </a:extLst>
          </p:cNvPr>
          <p:cNvSpPr>
            <a:spLocks noGrp="1"/>
          </p:cNvSpPr>
          <p:nvPr>
            <p:ph sz="half" idx="2"/>
          </p:nvPr>
        </p:nvSpPr>
        <p:spPr>
          <a:xfrm>
            <a:off x="2589212" y="3290793"/>
            <a:ext cx="3240113" cy="2612232"/>
          </a:xfrm>
        </p:spPr>
        <p:txBody>
          <a:bodyPr>
            <a:normAutofit fontScale="47500" lnSpcReduction="20000"/>
          </a:bodyPr>
          <a:lstStyle/>
          <a:p>
            <a:pPr marL="0" indent="0">
              <a:spcBef>
                <a:spcPts val="0"/>
              </a:spcBef>
              <a:buNone/>
            </a:pPr>
            <a:endParaRPr lang="en-US" sz="1400" dirty="0"/>
          </a:p>
          <a:p>
            <a:pPr marL="0" indent="0">
              <a:spcBef>
                <a:spcPts val="0"/>
              </a:spcBef>
              <a:buNone/>
            </a:pPr>
            <a:endParaRPr lang="en-US" sz="1400" dirty="0"/>
          </a:p>
          <a:p>
            <a:pPr marL="0" indent="0">
              <a:spcBef>
                <a:spcPts val="0"/>
              </a:spcBef>
              <a:buNone/>
            </a:pPr>
            <a:endParaRPr lang="en-US" sz="1400" dirty="0"/>
          </a:p>
          <a:p>
            <a:pPr marL="0" indent="0">
              <a:spcBef>
                <a:spcPts val="0"/>
              </a:spcBef>
              <a:buNone/>
            </a:pPr>
            <a:endParaRPr lang="en-US" sz="1500" dirty="0"/>
          </a:p>
          <a:p>
            <a:pPr marL="0" indent="0">
              <a:spcBef>
                <a:spcPts val="0"/>
              </a:spcBef>
              <a:buNone/>
            </a:pPr>
            <a:endParaRPr lang="en-US" sz="1500" dirty="0"/>
          </a:p>
          <a:p>
            <a:pPr marL="0" indent="0">
              <a:spcBef>
                <a:spcPts val="0"/>
              </a:spcBef>
              <a:buNone/>
            </a:pPr>
            <a:endParaRPr lang="en-US" sz="15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r>
              <a:rPr lang="en-US" sz="2900" dirty="0"/>
              <a:t>Dan Shearer </a:t>
            </a:r>
          </a:p>
          <a:p>
            <a:pPr marL="0" indent="0">
              <a:spcBef>
                <a:spcPts val="0"/>
              </a:spcBef>
              <a:buNone/>
            </a:pPr>
            <a:r>
              <a:rPr lang="en-US" sz="2900" dirty="0"/>
              <a:t>N7YIQ </a:t>
            </a:r>
          </a:p>
          <a:p>
            <a:pPr marL="0" indent="0">
              <a:spcBef>
                <a:spcPts val="0"/>
              </a:spcBef>
              <a:buNone/>
            </a:pPr>
            <a:r>
              <a:rPr lang="en-US" sz="2900" dirty="0"/>
              <a:t>Secretary</a:t>
            </a:r>
          </a:p>
          <a:p>
            <a:pPr marL="0" indent="0">
              <a:buNone/>
            </a:pPr>
            <a:endParaRPr lang="en-US" sz="1400" dirty="0"/>
          </a:p>
          <a:p>
            <a:pPr marL="0" indent="0">
              <a:buNone/>
            </a:pPr>
            <a:r>
              <a:rPr lang="en-US" dirty="0"/>
              <a:t>					</a:t>
            </a:r>
          </a:p>
          <a:p>
            <a:pPr marL="0" indent="0">
              <a:buNone/>
            </a:pPr>
            <a:endParaRPr lang="en-US" dirty="0"/>
          </a:p>
          <a:p>
            <a:pPr marL="0" indent="0">
              <a:buNone/>
            </a:pPr>
            <a:endParaRPr lang="en-US" dirty="0"/>
          </a:p>
          <a:p>
            <a:pPr marL="0" indent="0">
              <a:buNone/>
            </a:pPr>
            <a:r>
              <a:rPr lang="en-US" dirty="0"/>
              <a:t>	</a:t>
            </a:r>
          </a:p>
        </p:txBody>
      </p:sp>
      <p:sp>
        <p:nvSpPr>
          <p:cNvPr id="11" name="Text Placeholder 10">
            <a:extLst>
              <a:ext uri="{FF2B5EF4-FFF2-40B4-BE49-F238E27FC236}">
                <a16:creationId xmlns:a16="http://schemas.microsoft.com/office/drawing/2014/main" id="{C4631DE0-204F-C0A5-309B-86CD4A96DCDE}"/>
              </a:ext>
            </a:extLst>
          </p:cNvPr>
          <p:cNvSpPr>
            <a:spLocks noGrp="1"/>
          </p:cNvSpPr>
          <p:nvPr>
            <p:ph type="body" sz="quarter" idx="3"/>
          </p:nvPr>
        </p:nvSpPr>
        <p:spPr>
          <a:xfrm>
            <a:off x="7347750" y="1350176"/>
            <a:ext cx="3702736" cy="2110215"/>
          </a:xfrm>
        </p:spPr>
        <p:txBody>
          <a:bodyPr anchor="t"/>
          <a:lstStyle/>
          <a:p>
            <a:pPr marL="0" indent="0">
              <a:spcBef>
                <a:spcPts val="0"/>
              </a:spcBef>
              <a:buNone/>
            </a:pPr>
            <a:endParaRPr lang="en-US" sz="1400" dirty="0"/>
          </a:p>
          <a:p>
            <a:pPr marL="0" indent="0">
              <a:spcBef>
                <a:spcPts val="0"/>
              </a:spcBef>
              <a:buNone/>
            </a:pPr>
            <a:endParaRPr lang="en-US" sz="1400" dirty="0"/>
          </a:p>
          <a:p>
            <a:pPr marL="0" indent="0">
              <a:spcBef>
                <a:spcPts val="0"/>
              </a:spcBef>
              <a:buNone/>
            </a:pPr>
            <a:r>
              <a:rPr lang="en-US" sz="1400" dirty="0"/>
              <a:t>Glen Davis</a:t>
            </a:r>
          </a:p>
          <a:p>
            <a:pPr marL="0" indent="0">
              <a:spcBef>
                <a:spcPts val="0"/>
              </a:spcBef>
              <a:buNone/>
            </a:pPr>
            <a:r>
              <a:rPr lang="en-US" sz="1400" dirty="0"/>
              <a:t>KG7YDJ</a:t>
            </a:r>
          </a:p>
          <a:p>
            <a:pPr marL="0" indent="0">
              <a:spcBef>
                <a:spcPts val="0"/>
              </a:spcBef>
              <a:buNone/>
            </a:pPr>
            <a:r>
              <a:rPr lang="en-US" sz="1400" dirty="0"/>
              <a:t>Vice-President</a:t>
            </a:r>
          </a:p>
          <a:p>
            <a:endParaRPr lang="en-US" dirty="0"/>
          </a:p>
        </p:txBody>
      </p:sp>
      <p:sp>
        <p:nvSpPr>
          <p:cNvPr id="7" name="Content Placeholder 6">
            <a:extLst>
              <a:ext uri="{FF2B5EF4-FFF2-40B4-BE49-F238E27FC236}">
                <a16:creationId xmlns:a16="http://schemas.microsoft.com/office/drawing/2014/main" id="{F4A82E67-4E6B-7BA6-67DF-FA85454E998B}"/>
              </a:ext>
            </a:extLst>
          </p:cNvPr>
          <p:cNvSpPr>
            <a:spLocks noGrp="1"/>
          </p:cNvSpPr>
          <p:nvPr>
            <p:ph sz="quarter" idx="4"/>
          </p:nvPr>
        </p:nvSpPr>
        <p:spPr>
          <a:xfrm>
            <a:off x="7282333" y="3460391"/>
            <a:ext cx="3240112" cy="2442634"/>
          </a:xfrm>
        </p:spPr>
        <p:txBody>
          <a:bodyPr>
            <a:normAutofit fontScale="47500" lnSpcReduction="20000"/>
          </a:bodyPr>
          <a:lstStyle/>
          <a:p>
            <a:pPr marL="0" indent="0">
              <a:spcBef>
                <a:spcPts val="0"/>
              </a:spcBef>
              <a:buNone/>
            </a:pPr>
            <a:endParaRPr lang="en-US" sz="1400" dirty="0"/>
          </a:p>
          <a:p>
            <a:pPr marL="0" indent="0">
              <a:spcBef>
                <a:spcPts val="0"/>
              </a:spcBef>
              <a:buNone/>
            </a:pPr>
            <a:endParaRPr lang="en-US" sz="1400" dirty="0"/>
          </a:p>
          <a:p>
            <a:pPr marL="0" indent="0">
              <a:spcBef>
                <a:spcPts val="0"/>
              </a:spcBef>
              <a:buNone/>
            </a:pPr>
            <a:endParaRPr lang="en-US" sz="1400" dirty="0"/>
          </a:p>
          <a:p>
            <a:pPr marL="0" indent="0">
              <a:spcBef>
                <a:spcPts val="0"/>
              </a:spcBef>
              <a:buNone/>
            </a:pPr>
            <a:endParaRPr lang="en-US" sz="1500" dirty="0"/>
          </a:p>
          <a:p>
            <a:pPr marL="0" indent="0">
              <a:spcBef>
                <a:spcPts val="0"/>
              </a:spcBef>
              <a:buNone/>
            </a:pPr>
            <a:endParaRPr lang="en-US" sz="1500" dirty="0"/>
          </a:p>
          <a:p>
            <a:pPr marL="0" indent="0">
              <a:spcBef>
                <a:spcPts val="0"/>
              </a:spcBef>
              <a:buNone/>
            </a:pPr>
            <a:endParaRPr lang="en-US" sz="2900" dirty="0"/>
          </a:p>
          <a:p>
            <a:pPr marL="0" indent="0">
              <a:spcBef>
                <a:spcPts val="0"/>
              </a:spcBef>
              <a:buNone/>
            </a:pPr>
            <a:r>
              <a:rPr lang="en-US" sz="2900" dirty="0"/>
              <a:t>Phil Brunner </a:t>
            </a:r>
          </a:p>
          <a:p>
            <a:pPr marL="0" indent="0">
              <a:spcBef>
                <a:spcPts val="0"/>
              </a:spcBef>
              <a:buNone/>
            </a:pPr>
            <a:r>
              <a:rPr lang="en-US" sz="2900" dirty="0"/>
              <a:t>AE7OH</a:t>
            </a:r>
          </a:p>
          <a:p>
            <a:pPr marL="0" indent="0">
              <a:spcBef>
                <a:spcPts val="0"/>
              </a:spcBef>
              <a:buNone/>
            </a:pPr>
            <a:r>
              <a:rPr lang="en-US" sz="2900" dirty="0"/>
              <a:t>Treasurer</a:t>
            </a:r>
          </a:p>
        </p:txBody>
      </p:sp>
      <p:pic>
        <p:nvPicPr>
          <p:cNvPr id="6" name="Picture 5">
            <a:extLst>
              <a:ext uri="{FF2B5EF4-FFF2-40B4-BE49-F238E27FC236}">
                <a16:creationId xmlns:a16="http://schemas.microsoft.com/office/drawing/2014/main" id="{21F34887-0A40-3192-D45D-F5EBCB9DE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84065" y="1682645"/>
            <a:ext cx="1746588" cy="1309941"/>
          </a:xfrm>
          <a:prstGeom prst="rect">
            <a:avLst/>
          </a:prstGeom>
        </p:spPr>
      </p:pic>
      <p:pic>
        <p:nvPicPr>
          <p:cNvPr id="9" name="Picture 8">
            <a:extLst>
              <a:ext uri="{FF2B5EF4-FFF2-40B4-BE49-F238E27FC236}">
                <a16:creationId xmlns:a16="http://schemas.microsoft.com/office/drawing/2014/main" id="{7AFB2441-48B9-F329-437F-4BA787CF4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684063" y="3893261"/>
            <a:ext cx="1746591" cy="1309943"/>
          </a:xfrm>
          <a:prstGeom prst="rect">
            <a:avLst/>
          </a:prstGeom>
        </p:spPr>
      </p:pic>
      <p:pic>
        <p:nvPicPr>
          <p:cNvPr id="15" name="Picture 14">
            <a:extLst>
              <a:ext uri="{FF2B5EF4-FFF2-40B4-BE49-F238E27FC236}">
                <a16:creationId xmlns:a16="http://schemas.microsoft.com/office/drawing/2014/main" id="{72EECA7A-C405-3452-06EB-B7B890E41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813307" y="3846378"/>
            <a:ext cx="1862729" cy="1397046"/>
          </a:xfrm>
          <a:prstGeom prst="rect">
            <a:avLst/>
          </a:prstGeom>
        </p:spPr>
      </p:pic>
      <p:pic>
        <p:nvPicPr>
          <p:cNvPr id="17" name="Picture 16">
            <a:extLst>
              <a:ext uri="{FF2B5EF4-FFF2-40B4-BE49-F238E27FC236}">
                <a16:creationId xmlns:a16="http://schemas.microsoft.com/office/drawing/2014/main" id="{D93B752A-0EC6-B85A-0861-D439D888C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815054" y="1582766"/>
            <a:ext cx="1860733" cy="1395549"/>
          </a:xfrm>
          <a:prstGeom prst="rect">
            <a:avLst/>
          </a:prstGeom>
        </p:spPr>
      </p:pic>
    </p:spTree>
    <p:extLst>
      <p:ext uri="{BB962C8B-B14F-4D97-AF65-F5344CB8AC3E}">
        <p14:creationId xmlns:p14="http://schemas.microsoft.com/office/powerpoint/2010/main" val="75407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12D608-4690-A04C-047B-DA887B35FCAE}"/>
              </a:ext>
            </a:extLst>
          </p:cNvPr>
          <p:cNvSpPr>
            <a:spLocks noGrp="1"/>
          </p:cNvSpPr>
          <p:nvPr>
            <p:ph type="title"/>
          </p:nvPr>
        </p:nvSpPr>
        <p:spPr>
          <a:xfrm>
            <a:off x="2592924" y="624110"/>
            <a:ext cx="8911687" cy="550364"/>
          </a:xfrm>
        </p:spPr>
        <p:txBody>
          <a:bodyPr>
            <a:normAutofit/>
          </a:bodyPr>
          <a:lstStyle/>
          <a:p>
            <a:r>
              <a:rPr lang="en-US" sz="2400" dirty="0"/>
              <a:t>Meeting Attendance October 13 2022</a:t>
            </a:r>
          </a:p>
        </p:txBody>
      </p:sp>
      <p:sp>
        <p:nvSpPr>
          <p:cNvPr id="6" name="Content Placeholder 5">
            <a:extLst>
              <a:ext uri="{FF2B5EF4-FFF2-40B4-BE49-F238E27FC236}">
                <a16:creationId xmlns:a16="http://schemas.microsoft.com/office/drawing/2014/main" id="{F0B37033-8CFE-1C1E-8071-66C62639AF34}"/>
              </a:ext>
            </a:extLst>
          </p:cNvPr>
          <p:cNvSpPr>
            <a:spLocks noGrp="1"/>
          </p:cNvSpPr>
          <p:nvPr>
            <p:ph sz="half" idx="1"/>
          </p:nvPr>
        </p:nvSpPr>
        <p:spPr>
          <a:xfrm>
            <a:off x="3063339" y="1540189"/>
            <a:ext cx="3693576" cy="3777622"/>
          </a:xfrm>
        </p:spPr>
        <p:txBody>
          <a:bodyPr>
            <a:normAutofit/>
          </a:bodyPr>
          <a:lstStyle/>
          <a:p>
            <a:r>
              <a:rPr lang="en-US" sz="1400" dirty="0"/>
              <a:t>Janice KI6WCK</a:t>
            </a:r>
          </a:p>
          <a:p>
            <a:r>
              <a:rPr lang="en-US" sz="1400" dirty="0"/>
              <a:t>Dan N7YIQ</a:t>
            </a:r>
          </a:p>
          <a:p>
            <a:r>
              <a:rPr lang="en-US" sz="1400" dirty="0"/>
              <a:t>Joe W7LUX</a:t>
            </a:r>
          </a:p>
          <a:p>
            <a:r>
              <a:rPr lang="en-US" sz="1400" dirty="0"/>
              <a:t>Glen KG7YDJ</a:t>
            </a:r>
          </a:p>
          <a:p>
            <a:r>
              <a:rPr lang="en-US" sz="1400" dirty="0"/>
              <a:t>Phil AE7OH</a:t>
            </a:r>
          </a:p>
        </p:txBody>
      </p:sp>
      <p:sp>
        <p:nvSpPr>
          <p:cNvPr id="7" name="Content Placeholder 6">
            <a:extLst>
              <a:ext uri="{FF2B5EF4-FFF2-40B4-BE49-F238E27FC236}">
                <a16:creationId xmlns:a16="http://schemas.microsoft.com/office/drawing/2014/main" id="{49DB3AFC-C613-0958-2DEE-6CCF1D36E425}"/>
              </a:ext>
            </a:extLst>
          </p:cNvPr>
          <p:cNvSpPr>
            <a:spLocks noGrp="1"/>
          </p:cNvSpPr>
          <p:nvPr>
            <p:ph sz="half" idx="2"/>
          </p:nvPr>
        </p:nvSpPr>
        <p:spPr>
          <a:xfrm>
            <a:off x="6096000" y="1540771"/>
            <a:ext cx="3693576" cy="3777622"/>
          </a:xfrm>
        </p:spPr>
        <p:txBody>
          <a:bodyPr/>
          <a:lstStyle/>
          <a:p>
            <a:r>
              <a:rPr lang="en-US" sz="1400" dirty="0"/>
              <a:t>Bobbi W6HQJ</a:t>
            </a:r>
          </a:p>
          <a:p>
            <a:r>
              <a:rPr lang="en-US" sz="1400" dirty="0"/>
              <a:t>Al AB6VO</a:t>
            </a:r>
          </a:p>
          <a:p>
            <a:r>
              <a:rPr lang="en-US" sz="1400" dirty="0"/>
              <a:t>Morgan KI7WTS</a:t>
            </a:r>
          </a:p>
          <a:p>
            <a:r>
              <a:rPr lang="en-US" sz="1400" dirty="0"/>
              <a:t>John N7MLS</a:t>
            </a:r>
          </a:p>
          <a:p>
            <a:r>
              <a:rPr lang="en-US" sz="1400" dirty="0"/>
              <a:t>Mark WB8VWC</a:t>
            </a:r>
          </a:p>
          <a:p>
            <a:endParaRPr lang="en-US" dirty="0"/>
          </a:p>
        </p:txBody>
      </p:sp>
    </p:spTree>
    <p:extLst>
      <p:ext uri="{BB962C8B-B14F-4D97-AF65-F5344CB8AC3E}">
        <p14:creationId xmlns:p14="http://schemas.microsoft.com/office/powerpoint/2010/main" val="16410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4730-EAEB-7A7D-773D-693FF3F07EE0}"/>
              </a:ext>
            </a:extLst>
          </p:cNvPr>
          <p:cNvSpPr>
            <a:spLocks noGrp="1"/>
          </p:cNvSpPr>
          <p:nvPr>
            <p:ph type="title"/>
          </p:nvPr>
        </p:nvSpPr>
        <p:spPr>
          <a:xfrm>
            <a:off x="2592924" y="398899"/>
            <a:ext cx="8911687" cy="413901"/>
          </a:xfrm>
        </p:spPr>
        <p:txBody>
          <a:bodyPr>
            <a:noAutofit/>
          </a:bodyPr>
          <a:lstStyle/>
          <a:p>
            <a:r>
              <a:rPr lang="en-US" sz="2400" dirty="0"/>
              <a:t>Secretary’s Report: Dan Shearer, N7YIQ</a:t>
            </a:r>
          </a:p>
        </p:txBody>
      </p:sp>
      <p:sp>
        <p:nvSpPr>
          <p:cNvPr id="3" name="Content Placeholder 2">
            <a:extLst>
              <a:ext uri="{FF2B5EF4-FFF2-40B4-BE49-F238E27FC236}">
                <a16:creationId xmlns:a16="http://schemas.microsoft.com/office/drawing/2014/main" id="{DE5C6A8E-9A42-B6B5-D8EB-A04311B6DD48}"/>
              </a:ext>
            </a:extLst>
          </p:cNvPr>
          <p:cNvSpPr>
            <a:spLocks noGrp="1"/>
          </p:cNvSpPr>
          <p:nvPr>
            <p:ph sz="half" idx="1"/>
          </p:nvPr>
        </p:nvSpPr>
        <p:spPr>
          <a:xfrm>
            <a:off x="2521485" y="868680"/>
            <a:ext cx="4385303" cy="5328920"/>
          </a:xfrm>
        </p:spPr>
        <p:txBody>
          <a:bodyPr>
            <a:normAutofit fontScale="25000" lnSpcReduction="20000"/>
          </a:bodyPr>
          <a:lstStyle/>
          <a:p>
            <a:pPr marL="0" marR="0" indent="0">
              <a:lnSpc>
                <a:spcPct val="107000"/>
              </a:lnSpc>
              <a:spcBef>
                <a:spcPts val="0"/>
              </a:spcBef>
              <a:spcAft>
                <a:spcPts val="800"/>
              </a:spcAft>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Minutes of the Coconino Amateur Radio Club- 10/13/2022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Meeting called to order at 1906 hours on Zoom via a virtual environment by Pres Janice KI6WCK. Roll was obtained via a check-in while online. Introductions. 10 Members.</a:t>
            </a:r>
          </a:p>
          <a:p>
            <a:pPr marL="0" marR="0" indent="0">
              <a:lnSpc>
                <a:spcPct val="107000"/>
              </a:lnSpc>
              <a:spcBef>
                <a:spcPts val="0"/>
              </a:spcBef>
              <a:spcAft>
                <a:spcPts val="800"/>
              </a:spcAft>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President’s Report:   </a:t>
            </a:r>
            <a:r>
              <a:rPr lang="en-US" sz="3600" dirty="0">
                <a:effectLst/>
                <a:latin typeface="Calibri" panose="020F0502020204030204" pitchFamily="34" charset="0"/>
                <a:ea typeface="Calibri" panose="020F0502020204030204" pitchFamily="34" charset="0"/>
                <a:cs typeface="Times New Roman" panose="02020603050405020304" pitchFamily="18" charset="0"/>
              </a:rPr>
              <a:t>Intros - Janice. There will be an antenna building event at Janice’s place this Sunday. We had our first freeze last night. The club will not be supporting the Flagstaff Marathon this Saturday as we struggle to get staff. The remaining October events we may not support as well.</a:t>
            </a:r>
          </a:p>
          <a:p>
            <a:pPr marL="0" marR="0" indent="0">
              <a:lnSpc>
                <a:spcPct val="107000"/>
              </a:lnSpc>
              <a:spcBef>
                <a:spcPts val="0"/>
              </a:spcBef>
              <a:spcAft>
                <a:spcPts val="800"/>
              </a:spcAft>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Vice-President’s Report:</a:t>
            </a:r>
            <a:r>
              <a:rPr lang="en-US" sz="3600" dirty="0">
                <a:effectLst/>
                <a:latin typeface="Calibri" panose="020F0502020204030204" pitchFamily="34" charset="0"/>
                <a:ea typeface="Calibri" panose="020F0502020204030204" pitchFamily="34" charset="0"/>
                <a:cs typeface="Times New Roman" panose="02020603050405020304" pitchFamily="18" charset="0"/>
              </a:rPr>
              <a:t>  Glen stated that the Great Shakeout is October 20</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3600" dirty="0">
                <a:effectLst/>
                <a:latin typeface="Calibri" panose="020F0502020204030204" pitchFamily="34" charset="0"/>
                <a:ea typeface="Calibri" panose="020F0502020204030204" pitchFamily="34" charset="0"/>
                <a:cs typeface="Times New Roman" panose="02020603050405020304" pitchFamily="18" charset="0"/>
              </a:rPr>
              <a:t>. 1015 start with a 1000 check in. Check ins are via simplex. November 5</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3600" dirty="0">
                <a:effectLst/>
                <a:latin typeface="Calibri" panose="020F0502020204030204" pitchFamily="34" charset="0"/>
                <a:ea typeface="Calibri" panose="020F0502020204030204" pitchFamily="34" charset="0"/>
                <a:cs typeface="Times New Roman" panose="02020603050405020304" pitchFamily="18" charset="0"/>
              </a:rPr>
              <a:t> is Girls on the Run at Buffalo Park. We need help for the event – contact Glen via email. It’s getting cold so keep your go bags ready. Keep stuff in your vehicles for emergencies.</a:t>
            </a:r>
            <a:br>
              <a:rPr lang="en-US" sz="3600" b="1" dirty="0">
                <a:effectLst/>
                <a:latin typeface="Calibri" panose="020F0502020204030204" pitchFamily="34" charset="0"/>
                <a:ea typeface="Calibri" panose="020F0502020204030204" pitchFamily="34" charset="0"/>
                <a:cs typeface="Times New Roman" panose="02020603050405020304" pitchFamily="18" charset="0"/>
              </a:rPr>
            </a:br>
            <a:br>
              <a:rPr lang="en-US" sz="3600" b="1" dirty="0">
                <a:effectLst/>
                <a:latin typeface="Calibri" panose="020F0502020204030204" pitchFamily="34" charset="0"/>
                <a:ea typeface="Calibri" panose="020F0502020204030204" pitchFamily="34" charset="0"/>
                <a:cs typeface="Times New Roman" panose="02020603050405020304" pitchFamily="18" charset="0"/>
              </a:rPr>
            </a:br>
            <a:r>
              <a:rPr lang="en-US" sz="3600" b="1" kern="100" dirty="0">
                <a:effectLst/>
                <a:latin typeface="Liberation Serif"/>
                <a:ea typeface="Noto Serif CJK SC"/>
                <a:cs typeface="Lohit Devanagari"/>
              </a:rPr>
              <a:t>Treasurer’s Report for 1 October 2022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effectLst/>
                <a:latin typeface="Liberation Serif"/>
                <a:ea typeface="Noto Serif CJK SC"/>
                <a:cs typeface="Lohit Devanagari"/>
              </a:rPr>
              <a:t>Income $ 0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effectLst/>
                <a:latin typeface="Liberation Serif"/>
                <a:ea typeface="Noto Serif CJK SC"/>
                <a:cs typeface="Lohit Devanagari"/>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effectLst/>
                <a:latin typeface="Liberation Serif"/>
                <a:ea typeface="Noto Serif CJK SC"/>
                <a:cs typeface="Lohit Devanagari"/>
              </a:rPr>
              <a:t>Expenses $ 205.84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effectLst/>
                <a:latin typeface="Liberation Serif"/>
                <a:ea typeface="Noto Serif CJK SC"/>
                <a:cs typeface="Lohit Devanagari"/>
              </a:rPr>
              <a:t>   – reimbursement for expenses for 3 meetings and 2 breakfasts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solidFill>
                  <a:srgbClr val="000000"/>
                </a:solidFill>
                <a:effectLst/>
                <a:latin typeface="Calibri" panose="020F0502020204030204" pitchFamily="34" charset="0"/>
                <a:ea typeface="Noto Serif CJK SC"/>
                <a:cs typeface="Lohit Devanagari"/>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effectLst/>
                <a:latin typeface="Liberation Serif"/>
                <a:ea typeface="Noto Serif CJK SC"/>
                <a:cs typeface="Lohit Devanagari"/>
              </a:rPr>
              <a:t>Balance on 9/1</a:t>
            </a:r>
            <a:r>
              <a:rPr lang="en-US" sz="3600" kern="100" dirty="0">
                <a:solidFill>
                  <a:srgbClr val="000000"/>
                </a:solidFill>
                <a:effectLst/>
                <a:latin typeface="Calibri" panose="020F0502020204030204" pitchFamily="34" charset="0"/>
                <a:ea typeface="Noto Serif CJK SC"/>
                <a:cs typeface="Lohit Devanagari"/>
              </a:rPr>
              <a:t>/2022 ………………..………………..…………………………… $5962.75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solidFill>
                  <a:srgbClr val="000000"/>
                </a:solidFill>
                <a:effectLst/>
                <a:latin typeface="Calibri" panose="020F0502020204030204" pitchFamily="34" charset="0"/>
                <a:ea typeface="Noto Serif CJK SC"/>
                <a:cs typeface="Lohit Devanagari"/>
              </a:rPr>
              <a:t>Income …………………………………………..…………………………………….….… $     0.00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solidFill>
                  <a:srgbClr val="000000"/>
                </a:solidFill>
                <a:effectLst/>
                <a:latin typeface="Calibri" panose="020F0502020204030204" pitchFamily="34" charset="0"/>
                <a:ea typeface="Noto Serif CJK SC"/>
                <a:cs typeface="Lohit Devanagari"/>
              </a:rPr>
              <a:t>Expense  …………………………………………………………………………….……... $ 205.84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solidFill>
                  <a:srgbClr val="000000"/>
                </a:solidFill>
                <a:effectLst/>
                <a:latin typeface="Calibri" panose="020F0502020204030204" pitchFamily="34" charset="0"/>
                <a:ea typeface="Noto Serif CJK SC"/>
                <a:cs typeface="Lohit Devanagari"/>
              </a:rPr>
              <a:t>Ending Balance on 10/1/2022 …..……..…...…………………………………. $5756.91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solidFill>
                  <a:srgbClr val="000000"/>
                </a:solidFill>
                <a:effectLst/>
                <a:latin typeface="Calibri" panose="020F0502020204030204" pitchFamily="34" charset="0"/>
                <a:ea typeface="Noto Serif CJK SC"/>
                <a:cs typeface="Lohit Devanagari"/>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solidFill>
                  <a:srgbClr val="000000"/>
                </a:solidFill>
                <a:effectLst/>
                <a:latin typeface="Calibri" panose="020F0502020204030204" pitchFamily="34" charset="0"/>
                <a:ea typeface="Noto Serif CJK SC"/>
                <a:cs typeface="Lohit Devanagari"/>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Motion to accept Glen  KG7YDJ – 2</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3600" dirty="0">
                <a:effectLst/>
                <a:latin typeface="Calibri" panose="020F0502020204030204" pitchFamily="34" charset="0"/>
                <a:ea typeface="Calibri" panose="020F0502020204030204" pitchFamily="34" charset="0"/>
                <a:cs typeface="Times New Roman" panose="02020603050405020304" pitchFamily="18" charset="0"/>
              </a:rPr>
              <a:t>  Al  AB6VO  -   Motion passed.</a:t>
            </a:r>
          </a:p>
          <a:p>
            <a:pPr marL="0" marR="0" indent="0">
              <a:lnSpc>
                <a:spcPct val="107000"/>
              </a:lnSpc>
              <a:spcBef>
                <a:spcPts val="0"/>
              </a:spcBef>
              <a:spcAft>
                <a:spcPts val="800"/>
              </a:spcAft>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Secretary's Report:</a:t>
            </a:r>
            <a:r>
              <a:rPr lang="en-US" sz="3600" dirty="0">
                <a:effectLst/>
                <a:latin typeface="Calibri" panose="020F0502020204030204" pitchFamily="34" charset="0"/>
                <a:ea typeface="Calibri" panose="020F0502020204030204" pitchFamily="34" charset="0"/>
                <a:cs typeface="Times New Roman" panose="02020603050405020304" pitchFamily="18" charset="0"/>
              </a:rPr>
              <a:t>. The minutes were sent by Dan to the CARC Members only email list. No changes proposed or suggested for last month’s minutes. A motion by to accept the minutes by Morgan KI7WTS.  2</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3600" dirty="0">
                <a:effectLst/>
                <a:latin typeface="Calibri" panose="020F0502020204030204" pitchFamily="34" charset="0"/>
                <a:ea typeface="Calibri" panose="020F0502020204030204" pitchFamily="34" charset="0"/>
                <a:cs typeface="Times New Roman" panose="02020603050405020304" pitchFamily="18" charset="0"/>
              </a:rPr>
              <a:t> by Phil AE7OH  – Motion passed.</a:t>
            </a:r>
          </a:p>
          <a:p>
            <a:pPr marL="0" marR="0" indent="0">
              <a:lnSpc>
                <a:spcPct val="107000"/>
              </a:lnSpc>
              <a:spcBef>
                <a:spcPts val="0"/>
              </a:spcBef>
              <a:spcAft>
                <a:spcPts val="800"/>
              </a:spcAft>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Old Business: </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Calibri" panose="020F0502020204030204" pitchFamily="34" charset="0"/>
                <a:ea typeface="Calibri" panose="020F0502020204030204" pitchFamily="34" charset="0"/>
                <a:cs typeface="Times New Roman" panose="02020603050405020304" pitchFamily="18" charset="0"/>
              </a:rPr>
              <a:t>December 10</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3600" dirty="0">
                <a:effectLst/>
                <a:latin typeface="Calibri" panose="020F0502020204030204" pitchFamily="34" charset="0"/>
                <a:ea typeface="Calibri" panose="020F0502020204030204" pitchFamily="34" charset="0"/>
                <a:cs typeface="Times New Roman" panose="02020603050405020304" pitchFamily="18" charset="0"/>
              </a:rPr>
              <a:t> – Christmas Party </a:t>
            </a:r>
          </a:p>
          <a:p>
            <a:pPr marL="0" marR="0" indent="0">
              <a:lnSpc>
                <a:spcPct val="107000"/>
              </a:lnSpc>
              <a:spcBef>
                <a:spcPts val="0"/>
              </a:spcBef>
              <a:spcAft>
                <a:spcPts val="80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Antenna Building Party this Sunday the 16</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3600" dirty="0">
                <a:effectLst/>
                <a:latin typeface="Calibri" panose="020F0502020204030204" pitchFamily="34" charset="0"/>
                <a:ea typeface="Calibri" panose="020F0502020204030204" pitchFamily="34" charset="0"/>
                <a:cs typeface="Times New Roman" panose="02020603050405020304" pitchFamily="18" charset="0"/>
              </a:rPr>
              <a:t> – Tape Measure Beams for the Fox hunt on Nov 12</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36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22</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3600" dirty="0">
                <a:effectLst/>
                <a:latin typeface="Calibri" panose="020F0502020204030204" pitchFamily="34" charset="0"/>
                <a:ea typeface="Calibri" panose="020F0502020204030204" pitchFamily="34" charset="0"/>
                <a:cs typeface="Times New Roman" panose="02020603050405020304" pitchFamily="18" charset="0"/>
              </a:rPr>
              <a:t> Breakfast at Janice’s place</a:t>
            </a:r>
          </a:p>
          <a:p>
            <a:pPr marL="0" indent="0">
              <a:lnSpc>
                <a:spcPct val="107000"/>
              </a:lnSpc>
              <a:spcBef>
                <a:spcPts val="0"/>
              </a:spcBef>
              <a:spcAft>
                <a:spcPts val="80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Girls on the Run event is upcoming.</a:t>
            </a:r>
          </a:p>
          <a:p>
            <a:pPr marL="0" indent="0">
              <a:lnSpc>
                <a:spcPct val="107000"/>
              </a:lnSpc>
              <a:spcBef>
                <a:spcPts val="0"/>
              </a:spcBef>
              <a:spcAft>
                <a:spcPts val="800"/>
              </a:spcAft>
              <a:buNone/>
            </a:pPr>
            <a:r>
              <a:rPr lang="en-US" sz="3600" dirty="0" err="1">
                <a:effectLst/>
                <a:latin typeface="Calibri" panose="020F0502020204030204" pitchFamily="34" charset="0"/>
                <a:ea typeface="Calibri" panose="020F0502020204030204" pitchFamily="34" charset="0"/>
                <a:cs typeface="Times New Roman" panose="02020603050405020304" pitchFamily="18" charset="0"/>
              </a:rPr>
              <a:t>Skywarn</a:t>
            </a:r>
            <a:r>
              <a:rPr lang="en-US" sz="3600" dirty="0">
                <a:effectLst/>
                <a:latin typeface="Calibri" panose="020F0502020204030204" pitchFamily="34" charset="0"/>
                <a:ea typeface="Calibri" panose="020F0502020204030204" pitchFamily="34" charset="0"/>
                <a:cs typeface="Times New Roman" panose="02020603050405020304" pitchFamily="18" charset="0"/>
              </a:rPr>
              <a:t> on the 10</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3600" dirty="0">
                <a:effectLst/>
                <a:latin typeface="Calibri" panose="020F0502020204030204" pitchFamily="34" charset="0"/>
                <a:ea typeface="Calibri" panose="020F0502020204030204" pitchFamily="34" charset="0"/>
                <a:cs typeface="Times New Roman" panose="02020603050405020304" pitchFamily="18" charset="0"/>
              </a:rPr>
              <a:t> of December.</a:t>
            </a:r>
          </a:p>
          <a:p>
            <a:pPr marL="0" indent="0">
              <a:lnSpc>
                <a:spcPct val="107000"/>
              </a:lnSpc>
              <a:spcBef>
                <a:spcPts val="0"/>
              </a:spcBef>
              <a:spcAft>
                <a:spcPts val="80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66638731-13DF-476A-5AF3-6C7692DE1663}"/>
              </a:ext>
            </a:extLst>
          </p:cNvPr>
          <p:cNvSpPr>
            <a:spLocks noGrp="1"/>
          </p:cNvSpPr>
          <p:nvPr>
            <p:ph sz="half" idx="2"/>
          </p:nvPr>
        </p:nvSpPr>
        <p:spPr>
          <a:xfrm>
            <a:off x="7190746" y="868680"/>
            <a:ext cx="4385303" cy="5271770"/>
          </a:xfrm>
        </p:spPr>
        <p:txBody>
          <a:bodyPr>
            <a:normAutofit fontScale="25000" lnSpcReduction="20000"/>
          </a:bodyPr>
          <a:lstStyle/>
          <a:p>
            <a:pPr marL="0" marR="0" indent="0">
              <a:lnSpc>
                <a:spcPct val="107000"/>
              </a:lnSpc>
              <a:spcBef>
                <a:spcPts val="0"/>
              </a:spcBef>
              <a:spcAft>
                <a:spcPts val="80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Looking to do POTA, SOTA, IOTA, BOTA, LOTA. We are looking to stay active over the Winter months. San Francisco RC an event this weekend.</a:t>
            </a:r>
          </a:p>
          <a:p>
            <a:pPr marL="0" marR="0" indent="0">
              <a:lnSpc>
                <a:spcPct val="107000"/>
              </a:lnSpc>
              <a:spcBef>
                <a:spcPts val="0"/>
              </a:spcBef>
              <a:spcAft>
                <a:spcPts val="80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No events scheduled after the Christmas Party.</a:t>
            </a:r>
          </a:p>
          <a:p>
            <a:pPr marL="0" marR="0">
              <a:lnSpc>
                <a:spcPct val="120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New Business: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Al to create a survey to poll the membership on activities and participation. 6 or so questions to determine meeting time and location and what a member wants in the club.</a:t>
            </a:r>
          </a:p>
          <a:p>
            <a:pPr marL="0" marR="0">
              <a:lnSpc>
                <a:spcPct val="120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Nets are needing control operators.</a:t>
            </a:r>
          </a:p>
          <a:p>
            <a:pPr marL="0" marR="0">
              <a:lnSpc>
                <a:spcPct val="120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POTA and SOTA are the hot things in Ham Radio right now. Maybe we can do one of these once a month.</a:t>
            </a:r>
          </a:p>
          <a:p>
            <a:pPr marL="0" marR="0">
              <a:lnSpc>
                <a:spcPct val="120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Boy Scout Jamboree is upcoming and Ham Radio is a part of it.</a:t>
            </a:r>
          </a:p>
          <a:p>
            <a:pPr marL="0" marR="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ARES</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Calibri" panose="020F0502020204030204" pitchFamily="34" charset="0"/>
                <a:ea typeface="Calibri" panose="020F0502020204030204" pitchFamily="34" charset="0"/>
                <a:cs typeface="Times New Roman" panose="02020603050405020304" pitchFamily="18" charset="0"/>
              </a:rPr>
              <a:t>Joe stated that we had 369 hours for the month with all of the runs and events. The Shakeout exercise will be done via e-power and on simplex frequencies. Nothing else to report. For the Williams tornado we were on stand by but not called. Glen with a discussion about ARES exercises – who gets to participate – tabletop exercises. John stated that there are links that we could use –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RimLink</a:t>
            </a:r>
            <a:r>
              <a:rPr lang="en-US" sz="3600" dirty="0">
                <a:effectLst/>
                <a:latin typeface="Calibri" panose="020F0502020204030204" pitchFamily="34" charset="0"/>
                <a:ea typeface="Calibri" panose="020F0502020204030204" pitchFamily="34" charset="0"/>
                <a:cs typeface="Times New Roman" panose="02020603050405020304" pitchFamily="18" charset="0"/>
              </a:rPr>
              <a:t>. Janice stated to add question on access to Elden repeaters as part of the survey.</a:t>
            </a:r>
          </a:p>
          <a:p>
            <a:pPr marL="0" marR="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Discussion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ARES and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Skywarn</a:t>
            </a:r>
            <a:r>
              <a:rPr lang="en-US" sz="3600" dirty="0">
                <a:effectLst/>
                <a:latin typeface="Calibri" panose="020F0502020204030204" pitchFamily="34" charset="0"/>
                <a:ea typeface="Calibri" panose="020F0502020204030204" pitchFamily="34" charset="0"/>
                <a:cs typeface="Times New Roman" panose="02020603050405020304" pitchFamily="18" charset="0"/>
              </a:rPr>
              <a:t> nets to be combined as one net on Wednesday evening. Repeater Links as part of the net discussion. A request to the ARA would be needed if we are using other links. Possible net for members to participate on Mondays for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RimLink</a:t>
            </a:r>
            <a:r>
              <a:rPr lang="en-US" sz="3600" dirty="0">
                <a:effectLst/>
                <a:latin typeface="Calibri" panose="020F0502020204030204" pitchFamily="34" charset="0"/>
                <a:ea typeface="Calibri" panose="020F0502020204030204" pitchFamily="34" charset="0"/>
                <a:cs typeface="Times New Roman" panose="02020603050405020304" pitchFamily="18" charset="0"/>
              </a:rPr>
              <a:t>. Changes will be made for next week – Glen will send an email.</a:t>
            </a:r>
          </a:p>
          <a:p>
            <a:pPr marL="0" marR="0" indent="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50/50</a:t>
            </a:r>
            <a:r>
              <a:rPr lang="en-US" sz="3600" dirty="0">
                <a:effectLst/>
                <a:latin typeface="Calibri" panose="020F0502020204030204" pitchFamily="34" charset="0"/>
                <a:ea typeface="Calibri" panose="020F0502020204030204" pitchFamily="34" charset="0"/>
                <a:cs typeface="Times New Roman" panose="02020603050405020304" pitchFamily="18" charset="0"/>
              </a:rPr>
              <a:t> – No drawing this month.</a:t>
            </a:r>
          </a:p>
          <a:p>
            <a:pPr marL="0" marR="0" indent="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Adjourn</a:t>
            </a:r>
          </a:p>
          <a:p>
            <a:pPr marL="0" marR="0" indent="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Glen KG7YDJ moved to close the meeting – Joe W7LUX  2</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3600" dirty="0">
                <a:effectLst/>
                <a:latin typeface="Calibri" panose="020F0502020204030204" pitchFamily="34" charset="0"/>
                <a:ea typeface="Calibri" panose="020F0502020204030204" pitchFamily="34" charset="0"/>
                <a:cs typeface="Times New Roman" panose="02020603050405020304" pitchFamily="18" charset="0"/>
              </a:rPr>
              <a:t>. Passed without objection @ 2023</a:t>
            </a:r>
          </a:p>
          <a:p>
            <a:pPr marL="0" marR="0" indent="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Respectfully Submitted</a:t>
            </a:r>
          </a:p>
          <a:p>
            <a:pPr marL="0" marR="0" indent="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Dan Shearer – N7YIQ</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Calibri" panose="020F0502020204030204" pitchFamily="34" charset="0"/>
                <a:ea typeface="Calibri" panose="020F0502020204030204" pitchFamily="34" charset="0"/>
                <a:cs typeface="Times New Roman" panose="02020603050405020304" pitchFamily="18" charset="0"/>
              </a:rPr>
              <a:t>	Secretary</a:t>
            </a:r>
          </a:p>
          <a:p>
            <a:pPr marL="0" indent="0">
              <a:buNone/>
            </a:pPr>
            <a:endParaRPr lang="en-US" dirty="0"/>
          </a:p>
        </p:txBody>
      </p:sp>
    </p:spTree>
    <p:extLst>
      <p:ext uri="{BB962C8B-B14F-4D97-AF65-F5344CB8AC3E}">
        <p14:creationId xmlns:p14="http://schemas.microsoft.com/office/powerpoint/2010/main" val="393116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D9A3-DD21-E7E9-6EE9-A6FF545EC3F8}"/>
              </a:ext>
            </a:extLst>
          </p:cNvPr>
          <p:cNvSpPr>
            <a:spLocks noGrp="1"/>
          </p:cNvSpPr>
          <p:nvPr>
            <p:ph type="title"/>
          </p:nvPr>
        </p:nvSpPr>
        <p:spPr>
          <a:xfrm>
            <a:off x="2592925" y="287283"/>
            <a:ext cx="8911687" cy="728717"/>
          </a:xfrm>
        </p:spPr>
        <p:txBody>
          <a:bodyPr>
            <a:normAutofit/>
          </a:bodyPr>
          <a:lstStyle/>
          <a:p>
            <a:r>
              <a:rPr lang="en-US" sz="2400" dirty="0"/>
              <a:t>Treasurer’s Report: Phil Brunner, AE7OH</a:t>
            </a:r>
          </a:p>
        </p:txBody>
      </p:sp>
      <p:sp>
        <p:nvSpPr>
          <p:cNvPr id="3" name="Content Placeholder 2">
            <a:extLst>
              <a:ext uri="{FF2B5EF4-FFF2-40B4-BE49-F238E27FC236}">
                <a16:creationId xmlns:a16="http://schemas.microsoft.com/office/drawing/2014/main" id="{8C3BC576-D059-2C7C-B16F-E0088EE5B9BF}"/>
              </a:ext>
            </a:extLst>
          </p:cNvPr>
          <p:cNvSpPr>
            <a:spLocks noGrp="1"/>
          </p:cNvSpPr>
          <p:nvPr>
            <p:ph idx="1"/>
          </p:nvPr>
        </p:nvSpPr>
        <p:spPr>
          <a:xfrm>
            <a:off x="2592925" y="1231900"/>
            <a:ext cx="8915400" cy="3777622"/>
          </a:xfrm>
        </p:spPr>
        <p:txBody>
          <a:bodyPr/>
          <a:lstStyle/>
          <a:p>
            <a:pPr marL="0" indent="0">
              <a:buNone/>
            </a:pPr>
            <a:r>
              <a:rPr lang="en-US" sz="1400" dirty="0"/>
              <a:t>Starting Balance 10/1/2022:			$5756.91</a:t>
            </a:r>
          </a:p>
          <a:p>
            <a:pPr marL="0" indent="0">
              <a:buNone/>
            </a:pPr>
            <a:r>
              <a:rPr lang="en-US" sz="1400" dirty="0"/>
              <a:t>Income:							$       0</a:t>
            </a:r>
          </a:p>
          <a:p>
            <a:pPr marL="0" indent="0">
              <a:buNone/>
            </a:pPr>
            <a:r>
              <a:rPr lang="en-US" sz="1400" dirty="0"/>
              <a:t>Expenses:							$	0</a:t>
            </a:r>
          </a:p>
          <a:p>
            <a:pPr marL="0" indent="0">
              <a:buNone/>
            </a:pPr>
            <a:r>
              <a:rPr lang="en-US" sz="1400" dirty="0"/>
              <a:t>Ending Balance 11/1/2022:			$5756.91</a:t>
            </a:r>
          </a:p>
          <a:p>
            <a:pPr marL="0" indent="0">
              <a:buNone/>
            </a:pPr>
            <a:r>
              <a:rPr lang="en-US" sz="1400" dirty="0"/>
              <a:t>Membership: 						52</a:t>
            </a:r>
          </a:p>
          <a:p>
            <a:pPr marL="0" indent="0">
              <a:buNone/>
            </a:pPr>
            <a:r>
              <a:rPr lang="en-US" sz="1400" dirty="0"/>
              <a:t>Life-time Members:					  3</a:t>
            </a:r>
          </a:p>
          <a:p>
            <a:pPr marL="0" indent="0">
              <a:buNone/>
            </a:pPr>
            <a:r>
              <a:rPr lang="en-US" sz="1400" dirty="0"/>
              <a:t>Vote to accept:</a:t>
            </a:r>
          </a:p>
          <a:p>
            <a:pPr marL="0" indent="0">
              <a:buNone/>
            </a:pPr>
            <a:endParaRPr lang="en-US" dirty="0"/>
          </a:p>
        </p:txBody>
      </p:sp>
    </p:spTree>
    <p:extLst>
      <p:ext uri="{BB962C8B-B14F-4D97-AF65-F5344CB8AC3E}">
        <p14:creationId xmlns:p14="http://schemas.microsoft.com/office/powerpoint/2010/main" val="185094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A6D0-271F-414E-6D0A-C949160F54BF}"/>
              </a:ext>
            </a:extLst>
          </p:cNvPr>
          <p:cNvSpPr>
            <a:spLocks noGrp="1"/>
          </p:cNvSpPr>
          <p:nvPr>
            <p:ph type="title"/>
          </p:nvPr>
        </p:nvSpPr>
        <p:spPr>
          <a:xfrm>
            <a:off x="2592925" y="624110"/>
            <a:ext cx="8911687" cy="543678"/>
          </a:xfrm>
        </p:spPr>
        <p:txBody>
          <a:bodyPr>
            <a:normAutofit/>
          </a:bodyPr>
          <a:lstStyle/>
          <a:p>
            <a:r>
              <a:rPr lang="en-US" sz="2400" dirty="0"/>
              <a:t>Website and </a:t>
            </a:r>
            <a:r>
              <a:rPr lang="en-US" sz="2400" dirty="0" err="1"/>
              <a:t>eMailing</a:t>
            </a:r>
            <a:r>
              <a:rPr lang="en-US" sz="2400" dirty="0"/>
              <a:t> List</a:t>
            </a:r>
          </a:p>
        </p:txBody>
      </p:sp>
      <p:sp>
        <p:nvSpPr>
          <p:cNvPr id="3" name="Content Placeholder 2">
            <a:extLst>
              <a:ext uri="{FF2B5EF4-FFF2-40B4-BE49-F238E27FC236}">
                <a16:creationId xmlns:a16="http://schemas.microsoft.com/office/drawing/2014/main" id="{B27A64C0-76C9-647C-52DF-57E435D94A7F}"/>
              </a:ext>
            </a:extLst>
          </p:cNvPr>
          <p:cNvSpPr>
            <a:spLocks noGrp="1"/>
          </p:cNvSpPr>
          <p:nvPr>
            <p:ph idx="1"/>
          </p:nvPr>
        </p:nvSpPr>
        <p:spPr/>
        <p:txBody>
          <a:bodyPr/>
          <a:lstStyle/>
          <a:p>
            <a:pPr marL="0" indent="0">
              <a:buNone/>
            </a:pPr>
            <a:r>
              <a:rPr lang="en-US" dirty="0" err="1"/>
              <a:t>Cocoradio.club</a:t>
            </a:r>
            <a:r>
              <a:rPr lang="en-US" dirty="0"/>
              <a:t>- Phil and Janice, update </a:t>
            </a:r>
          </a:p>
          <a:p>
            <a:pPr marL="0" indent="0">
              <a:buNone/>
            </a:pPr>
            <a:endParaRPr lang="en-US" dirty="0"/>
          </a:p>
          <a:p>
            <a:pPr marL="0" indent="0">
              <a:buNone/>
            </a:pPr>
            <a:endParaRPr lang="en-US" dirty="0"/>
          </a:p>
          <a:p>
            <a:pPr marL="0" indent="0">
              <a:buNone/>
            </a:pPr>
            <a:endParaRPr lang="en-US" dirty="0"/>
          </a:p>
          <a:p>
            <a:pPr marL="0" indent="0">
              <a:buNone/>
            </a:pPr>
            <a:r>
              <a:rPr lang="en-US" dirty="0"/>
              <a:t>CARC email list- Barbara Brunner, W6HQJ</a:t>
            </a:r>
          </a:p>
        </p:txBody>
      </p:sp>
    </p:spTree>
    <p:extLst>
      <p:ext uri="{BB962C8B-B14F-4D97-AF65-F5344CB8AC3E}">
        <p14:creationId xmlns:p14="http://schemas.microsoft.com/office/powerpoint/2010/main" val="314066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193F-231E-9A63-B7F1-7B00C4431B15}"/>
              </a:ext>
            </a:extLst>
          </p:cNvPr>
          <p:cNvSpPr>
            <a:spLocks noGrp="1"/>
          </p:cNvSpPr>
          <p:nvPr>
            <p:ph type="title"/>
          </p:nvPr>
        </p:nvSpPr>
        <p:spPr>
          <a:xfrm>
            <a:off x="2592925" y="624110"/>
            <a:ext cx="8911687" cy="488594"/>
          </a:xfrm>
        </p:spPr>
        <p:txBody>
          <a:bodyPr>
            <a:normAutofit/>
          </a:bodyPr>
          <a:lstStyle/>
          <a:p>
            <a:r>
              <a:rPr lang="en-US" sz="2400" dirty="0"/>
              <a:t>Nets:</a:t>
            </a:r>
          </a:p>
        </p:txBody>
      </p:sp>
      <p:sp>
        <p:nvSpPr>
          <p:cNvPr id="3" name="Content Placeholder 2">
            <a:extLst>
              <a:ext uri="{FF2B5EF4-FFF2-40B4-BE49-F238E27FC236}">
                <a16:creationId xmlns:a16="http://schemas.microsoft.com/office/drawing/2014/main" id="{EEA2C40B-C874-E805-29C1-D015875EA049}"/>
              </a:ext>
            </a:extLst>
          </p:cNvPr>
          <p:cNvSpPr>
            <a:spLocks noGrp="1"/>
          </p:cNvSpPr>
          <p:nvPr>
            <p:ph idx="1"/>
          </p:nvPr>
        </p:nvSpPr>
        <p:spPr>
          <a:xfrm>
            <a:off x="2585499" y="1687642"/>
            <a:ext cx="8915400" cy="4546248"/>
          </a:xfrm>
        </p:spPr>
        <p:txBody>
          <a:bodyPr/>
          <a:lstStyle/>
          <a:p>
            <a:r>
              <a:rPr lang="en-US" dirty="0"/>
              <a:t>ARES/</a:t>
            </a:r>
            <a:r>
              <a:rPr lang="en-US" dirty="0" err="1"/>
              <a:t>Skywarn</a:t>
            </a:r>
            <a:r>
              <a:rPr lang="en-US" dirty="0"/>
              <a:t> Net, every Wednesday @1900, ARA repeater 146.980 PL 162.2, negative offset</a:t>
            </a:r>
          </a:p>
          <a:p>
            <a:r>
              <a:rPr lang="en-US" dirty="0"/>
              <a:t>RACES Net, every Sunday @0730, HF 3990 ± for traffic</a:t>
            </a:r>
          </a:p>
          <a:p>
            <a:r>
              <a:rPr lang="en-US" dirty="0"/>
              <a:t>CW Practice Net, ZOOM</a:t>
            </a:r>
          </a:p>
          <a:p>
            <a:r>
              <a:rPr lang="en-US" dirty="0" err="1"/>
              <a:t>RimLink</a:t>
            </a:r>
            <a:r>
              <a:rPr lang="en-US" dirty="0"/>
              <a:t> Net, every Monday @ 1900, John Nelson Net control</a:t>
            </a:r>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5129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151EE9-C9CA-3F64-E5E6-4A588111B371}"/>
              </a:ext>
            </a:extLst>
          </p:cNvPr>
          <p:cNvSpPr>
            <a:spLocks noGrp="1"/>
          </p:cNvSpPr>
          <p:nvPr>
            <p:ph type="title"/>
          </p:nvPr>
        </p:nvSpPr>
        <p:spPr>
          <a:xfrm>
            <a:off x="2592925" y="624110"/>
            <a:ext cx="8911687" cy="535617"/>
          </a:xfrm>
        </p:spPr>
        <p:txBody>
          <a:bodyPr>
            <a:normAutofit/>
          </a:bodyPr>
          <a:lstStyle/>
          <a:p>
            <a:r>
              <a:rPr lang="en-US" sz="2400" dirty="0"/>
              <a:t>Old Business:</a:t>
            </a:r>
          </a:p>
        </p:txBody>
      </p:sp>
      <p:sp>
        <p:nvSpPr>
          <p:cNvPr id="6" name="Content Placeholder 5">
            <a:extLst>
              <a:ext uri="{FF2B5EF4-FFF2-40B4-BE49-F238E27FC236}">
                <a16:creationId xmlns:a16="http://schemas.microsoft.com/office/drawing/2014/main" id="{AB133C1B-A75D-EF58-4BB5-E07C9C2D3F10}"/>
              </a:ext>
            </a:extLst>
          </p:cNvPr>
          <p:cNvSpPr>
            <a:spLocks noGrp="1"/>
          </p:cNvSpPr>
          <p:nvPr>
            <p:ph idx="1"/>
          </p:nvPr>
        </p:nvSpPr>
        <p:spPr>
          <a:xfrm>
            <a:off x="2585499" y="1737400"/>
            <a:ext cx="8915400" cy="3715546"/>
          </a:xfrm>
        </p:spPr>
        <p:txBody>
          <a:bodyPr/>
          <a:lstStyle/>
          <a:p>
            <a:r>
              <a:rPr lang="en-US" dirty="0"/>
              <a:t>Yavapai Trailer- Joe Hobart</a:t>
            </a:r>
          </a:p>
          <a:p>
            <a:r>
              <a:rPr lang="en-US" dirty="0"/>
              <a:t>Yuma </a:t>
            </a:r>
            <a:r>
              <a:rPr lang="en-US" dirty="0" err="1"/>
              <a:t>Hamfest</a:t>
            </a:r>
            <a:r>
              <a:rPr lang="en-US" dirty="0"/>
              <a:t> 2023 Canceled- venue change and lack of volunteers</a:t>
            </a:r>
          </a:p>
        </p:txBody>
      </p:sp>
    </p:spTree>
    <p:extLst>
      <p:ext uri="{BB962C8B-B14F-4D97-AF65-F5344CB8AC3E}">
        <p14:creationId xmlns:p14="http://schemas.microsoft.com/office/powerpoint/2010/main" val="157620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8F9B-CEA3-F4EE-E56B-DF32A3036FEE}"/>
              </a:ext>
            </a:extLst>
          </p:cNvPr>
          <p:cNvSpPr>
            <a:spLocks noGrp="1"/>
          </p:cNvSpPr>
          <p:nvPr>
            <p:ph type="title"/>
          </p:nvPr>
        </p:nvSpPr>
        <p:spPr>
          <a:xfrm>
            <a:off x="2592925" y="624110"/>
            <a:ext cx="8911687" cy="502163"/>
          </a:xfrm>
        </p:spPr>
        <p:txBody>
          <a:bodyPr>
            <a:normAutofit/>
          </a:bodyPr>
          <a:lstStyle/>
          <a:p>
            <a:r>
              <a:rPr lang="en-US" sz="2400" dirty="0"/>
              <a:t>New Business:</a:t>
            </a:r>
          </a:p>
        </p:txBody>
      </p:sp>
      <p:sp>
        <p:nvSpPr>
          <p:cNvPr id="3" name="Content Placeholder 2">
            <a:extLst>
              <a:ext uri="{FF2B5EF4-FFF2-40B4-BE49-F238E27FC236}">
                <a16:creationId xmlns:a16="http://schemas.microsoft.com/office/drawing/2014/main" id="{C586C422-48F1-0F03-1380-34D0481075BC}"/>
              </a:ext>
            </a:extLst>
          </p:cNvPr>
          <p:cNvSpPr>
            <a:spLocks noGrp="1"/>
          </p:cNvSpPr>
          <p:nvPr>
            <p:ph idx="1"/>
          </p:nvPr>
        </p:nvSpPr>
        <p:spPr>
          <a:xfrm>
            <a:off x="2589212" y="1711521"/>
            <a:ext cx="8915400" cy="4522369"/>
          </a:xfrm>
        </p:spPr>
        <p:txBody>
          <a:bodyPr/>
          <a:lstStyle/>
          <a:p>
            <a:r>
              <a:rPr lang="en-US" dirty="0"/>
              <a:t>2023 Calendar of Events review- vote in December 2022</a:t>
            </a:r>
          </a:p>
          <a:p>
            <a:r>
              <a:rPr lang="en-US" dirty="0"/>
              <a:t>Day and time for general business meeting- Remain in 2</a:t>
            </a:r>
            <a:r>
              <a:rPr lang="en-US" baseline="30000" dirty="0"/>
              <a:t>nd</a:t>
            </a:r>
            <a:r>
              <a:rPr lang="en-US" dirty="0"/>
              <a:t> Thursday or move to another day and time?</a:t>
            </a:r>
          </a:p>
          <a:p>
            <a:r>
              <a:rPr lang="en-US" dirty="0"/>
              <a:t>New events for 2023- in upcoming slides</a:t>
            </a:r>
          </a:p>
          <a:p>
            <a:endParaRPr lang="en-US" dirty="0"/>
          </a:p>
        </p:txBody>
      </p:sp>
    </p:spTree>
    <p:extLst>
      <p:ext uri="{BB962C8B-B14F-4D97-AF65-F5344CB8AC3E}">
        <p14:creationId xmlns:p14="http://schemas.microsoft.com/office/powerpoint/2010/main" val="102961045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19898</TotalTime>
  <Words>1566</Words>
  <Application>Microsoft Office PowerPoint</Application>
  <PresentationFormat>Widescreen</PresentationFormat>
  <Paragraphs>230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Liberation Serif</vt:lpstr>
      <vt:lpstr>Wingdings 3</vt:lpstr>
      <vt:lpstr>Wisp</vt:lpstr>
      <vt:lpstr>Coconino Amateur Radio Club</vt:lpstr>
      <vt:lpstr>Club Officers</vt:lpstr>
      <vt:lpstr>Meeting Attendance October 13 2022</vt:lpstr>
      <vt:lpstr>Secretary’s Report: Dan Shearer, N7YIQ</vt:lpstr>
      <vt:lpstr>Treasurer’s Report: Phil Brunner, AE7OH</vt:lpstr>
      <vt:lpstr>Website and eMailing List</vt:lpstr>
      <vt:lpstr>Nets:</vt:lpstr>
      <vt:lpstr>Old Business:</vt:lpstr>
      <vt:lpstr>New Business:</vt:lpstr>
      <vt:lpstr>Proposed Calendar for 2023</vt:lpstr>
      <vt:lpstr>Public Service Events- who benefits?</vt:lpstr>
      <vt:lpstr>New for 2023-</vt:lpstr>
      <vt:lpstr>More New for 2023</vt:lpstr>
      <vt:lpstr>Additional Activities to Consider </vt:lpstr>
      <vt:lpstr>Upcoming Events: Events in the next three months </vt:lpstr>
      <vt:lpstr>ARES Report- Joe Hobart W7LUX</vt:lpstr>
      <vt:lpstr>Final Comments/Open Forum</vt:lpstr>
      <vt:lpstr>Next Meeting</vt:lpstr>
      <vt:lpstr>Meeting Adjourned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Coconino Amateur Radio Club</dc:title>
  <dc:creator>Janice Enloe</dc:creator>
  <cp:lastModifiedBy>Janice Enloe</cp:lastModifiedBy>
  <cp:revision>88</cp:revision>
  <dcterms:created xsi:type="dcterms:W3CDTF">2022-11-04T22:13:12Z</dcterms:created>
  <dcterms:modified xsi:type="dcterms:W3CDTF">2022-11-19T22:05:13Z</dcterms:modified>
</cp:coreProperties>
</file>